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0" r:id="rId15"/>
    <p:sldId id="271" r:id="rId16"/>
    <p:sldId id="272" r:id="rId17"/>
    <p:sldId id="273" r:id="rId18"/>
    <p:sldId id="269" r:id="rId19"/>
  </p:sldIdLst>
  <p:sldSz cx="18288000" cy="10287000"/>
  <p:notesSz cx="6858000" cy="9144000"/>
  <p:embeddedFontLs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Montserrat Bold" panose="020B0604020202020204" charset="0"/>
      <p:regular r:id="rId25"/>
    </p:embeddedFont>
    <p:embeddedFont>
      <p:font typeface="Montserrat" panose="020B0604020202020204" charset="0"/>
      <p:regular r:id="rId26"/>
    </p:embeddedFont>
    <p:embeddedFont>
      <p:font typeface="Cabin" panose="020B0604020202020204" charset="0"/>
      <p:regular r:id="rId27"/>
    </p:embeddedFont>
    <p:embeddedFont>
      <p:font typeface="Arial" panose="020B0604020202020204" pitchFamily="34" charset="0"/>
      <p:regular r:id="rId28"/>
    </p:embeddedFont>
    <p:embeddedFont>
      <p:font typeface="Cabin Bold" panose="020B0604020202020204" charset="0"/>
      <p:regular r:id="rId29"/>
    </p:embeddedFont>
    <p:embeddedFont>
      <p:font typeface="Times New Roman" panose="02020603050405020304" pitchFamily="18" charset="0"/>
      <p:regular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6" d="100"/>
          <a:sy n="56" d="100"/>
        </p:scale>
        <p:origin x="610" y="4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28.12.2023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sv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3.png"/><Relationship Id="rId4" Type="http://schemas.openxmlformats.org/officeDocument/2006/relationships/image" Target="../media/image23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9.png"/><Relationship Id="rId4" Type="http://schemas.openxmlformats.org/officeDocument/2006/relationships/image" Target="../media/image46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jpeg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41.svg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2.jpe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9.sv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jpeg"/><Relationship Id="rId4" Type="http://schemas.openxmlformats.org/officeDocument/2006/relationships/image" Target="../media/image14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sv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svg"/><Relationship Id="rId5" Type="http://schemas.openxmlformats.org/officeDocument/2006/relationships/image" Target="../media/image18.png"/><Relationship Id="rId4" Type="http://schemas.openxmlformats.org/officeDocument/2006/relationships/image" Target="../media/image1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110032" y="0"/>
            <a:ext cx="11177968" cy="10287000"/>
            <a:chOff x="0" y="0"/>
            <a:chExt cx="14903957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4903958" cy="13716000"/>
            </a:xfrm>
            <a:custGeom>
              <a:avLst/>
              <a:gdLst/>
              <a:ahLst/>
              <a:cxnLst/>
              <a:rect l="l" t="t" r="r" b="b"/>
              <a:pathLst>
                <a:path w="14903958" h="13716000">
                  <a:moveTo>
                    <a:pt x="0" y="0"/>
                  </a:moveTo>
                  <a:lnTo>
                    <a:pt x="14903958" y="0"/>
                  </a:lnTo>
                  <a:lnTo>
                    <a:pt x="14903958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CFC4B2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0758034" y="1229383"/>
            <a:ext cx="5516413" cy="7828234"/>
            <a:chOff x="0" y="0"/>
            <a:chExt cx="7355217" cy="1043764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7355205" cy="10437622"/>
            </a:xfrm>
            <a:custGeom>
              <a:avLst/>
              <a:gdLst/>
              <a:ahLst/>
              <a:cxnLst/>
              <a:rect l="l" t="t" r="r" b="b"/>
              <a:pathLst>
                <a:path w="7355205" h="10437622">
                  <a:moveTo>
                    <a:pt x="0" y="0"/>
                  </a:moveTo>
                  <a:lnTo>
                    <a:pt x="7355205" y="0"/>
                  </a:lnTo>
                  <a:lnTo>
                    <a:pt x="7355205" y="10437622"/>
                  </a:lnTo>
                  <a:lnTo>
                    <a:pt x="0" y="10437622"/>
                  </a:lnTo>
                  <a:close/>
                </a:path>
              </a:pathLst>
            </a:custGeom>
            <a:solidFill>
              <a:srgbClr val="FFFEF5"/>
            </a:solidFill>
          </p:spPr>
        </p:sp>
      </p:grpSp>
      <p:sp>
        <p:nvSpPr>
          <p:cNvPr id="6" name="AutoShape 6"/>
          <p:cNvSpPr/>
          <p:nvPr/>
        </p:nvSpPr>
        <p:spPr>
          <a:xfrm>
            <a:off x="-416809" y="5076825"/>
            <a:ext cx="9560714" cy="47625"/>
          </a:xfrm>
          <a:prstGeom prst="line">
            <a:avLst/>
          </a:prstGeom>
          <a:ln w="38100" cap="rnd">
            <a:solidFill>
              <a:srgbClr val="3B2F2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 rot="21881">
            <a:off x="-2712374" y="411138"/>
            <a:ext cx="7482149" cy="0"/>
          </a:xfrm>
          <a:prstGeom prst="line">
            <a:avLst/>
          </a:prstGeom>
          <a:ln w="38100" cap="rnd">
            <a:solidFill>
              <a:srgbClr val="3B2F2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Freeform 8"/>
          <p:cNvSpPr/>
          <p:nvPr/>
        </p:nvSpPr>
        <p:spPr>
          <a:xfrm rot="5400000">
            <a:off x="10065979" y="2925475"/>
            <a:ext cx="6900524" cy="4436051"/>
          </a:xfrm>
          <a:custGeom>
            <a:avLst/>
            <a:gdLst/>
            <a:ahLst/>
            <a:cxnLst/>
            <a:rect l="l" t="t" r="r" b="b"/>
            <a:pathLst>
              <a:path w="6900524" h="4436051">
                <a:moveTo>
                  <a:pt x="0" y="0"/>
                </a:moveTo>
                <a:lnTo>
                  <a:pt x="6900523" y="0"/>
                </a:lnTo>
                <a:lnTo>
                  <a:pt x="6900523" y="4436050"/>
                </a:lnTo>
                <a:lnTo>
                  <a:pt x="0" y="44360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665454" y="1308088"/>
            <a:ext cx="7144724" cy="2914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80"/>
              </a:lnSpc>
            </a:pPr>
            <a:r>
              <a:rPr lang="en-US" sz="6400" dirty="0" err="1">
                <a:solidFill>
                  <a:srgbClr val="3B2F20"/>
                </a:solidFill>
                <a:latin typeface="Montserrat"/>
              </a:rPr>
              <a:t>Thiết</a:t>
            </a:r>
            <a:r>
              <a:rPr lang="en-US" sz="6400" dirty="0">
                <a:solidFill>
                  <a:srgbClr val="3B2F20"/>
                </a:solidFill>
                <a:latin typeface="Montserrat"/>
              </a:rPr>
              <a:t> </a:t>
            </a:r>
            <a:r>
              <a:rPr lang="en-US" sz="6400" dirty="0" err="1">
                <a:solidFill>
                  <a:srgbClr val="3B2F20"/>
                </a:solidFill>
                <a:latin typeface="Montserrat"/>
              </a:rPr>
              <a:t>kế</a:t>
            </a:r>
            <a:r>
              <a:rPr lang="en-US" sz="6400" dirty="0">
                <a:solidFill>
                  <a:srgbClr val="3B2F20"/>
                </a:solidFill>
                <a:latin typeface="Montserrat"/>
              </a:rPr>
              <a:t> </a:t>
            </a:r>
            <a:r>
              <a:rPr lang="en-US" sz="6400" dirty="0" err="1">
                <a:solidFill>
                  <a:srgbClr val="3B2F20"/>
                </a:solidFill>
                <a:latin typeface="Montserrat"/>
              </a:rPr>
              <a:t>phần</a:t>
            </a:r>
            <a:r>
              <a:rPr lang="en-US" sz="6400" dirty="0">
                <a:solidFill>
                  <a:srgbClr val="3B2F20"/>
                </a:solidFill>
                <a:latin typeface="Montserrat"/>
              </a:rPr>
              <a:t> </a:t>
            </a:r>
            <a:r>
              <a:rPr lang="en-US" sz="6400" dirty="0" err="1">
                <a:solidFill>
                  <a:srgbClr val="3B2F20"/>
                </a:solidFill>
                <a:latin typeface="Montserrat"/>
              </a:rPr>
              <a:t>mềm</a:t>
            </a:r>
            <a:r>
              <a:rPr lang="en-US" sz="6400" dirty="0">
                <a:solidFill>
                  <a:srgbClr val="3B2F20"/>
                </a:solidFill>
                <a:latin typeface="Montserrat"/>
              </a:rPr>
              <a:t> </a:t>
            </a:r>
            <a:r>
              <a:rPr lang="en-US" sz="6400" dirty="0" err="1">
                <a:solidFill>
                  <a:srgbClr val="3B2F20"/>
                </a:solidFill>
                <a:latin typeface="Montserrat"/>
              </a:rPr>
              <a:t>dựa</a:t>
            </a:r>
            <a:r>
              <a:rPr lang="en-US" sz="6400" dirty="0">
                <a:solidFill>
                  <a:srgbClr val="3B2F20"/>
                </a:solidFill>
                <a:latin typeface="Montserrat"/>
              </a:rPr>
              <a:t> </a:t>
            </a:r>
            <a:r>
              <a:rPr lang="en-US" sz="6400" dirty="0" err="1">
                <a:solidFill>
                  <a:srgbClr val="3B2F20"/>
                </a:solidFill>
                <a:latin typeface="Montserrat"/>
              </a:rPr>
              <a:t>trên</a:t>
            </a:r>
            <a:r>
              <a:rPr lang="en-US" sz="6400" dirty="0">
                <a:solidFill>
                  <a:srgbClr val="3B2F20"/>
                </a:solidFill>
                <a:latin typeface="Montserrat"/>
              </a:rPr>
              <a:t> </a:t>
            </a:r>
            <a:r>
              <a:rPr lang="en-US" sz="6400" dirty="0" err="1">
                <a:solidFill>
                  <a:srgbClr val="3B2F20"/>
                </a:solidFill>
                <a:latin typeface="Montserrat"/>
              </a:rPr>
              <a:t>mã</a:t>
            </a:r>
            <a:r>
              <a:rPr lang="en-US" sz="6400" dirty="0">
                <a:solidFill>
                  <a:srgbClr val="3B2F20"/>
                </a:solidFill>
                <a:latin typeface="Montserrat"/>
              </a:rPr>
              <a:t> </a:t>
            </a:r>
            <a:r>
              <a:rPr lang="en-US" sz="6400" dirty="0" err="1">
                <a:solidFill>
                  <a:srgbClr val="3B2F20"/>
                </a:solidFill>
                <a:latin typeface="Montserrat"/>
              </a:rPr>
              <a:t>nguồn</a:t>
            </a:r>
            <a:r>
              <a:rPr lang="en-US" sz="6400" dirty="0">
                <a:solidFill>
                  <a:srgbClr val="3B2F20"/>
                </a:solidFill>
                <a:latin typeface="Montserrat"/>
              </a:rPr>
              <a:t> </a:t>
            </a:r>
            <a:r>
              <a:rPr lang="en-US" sz="6400" dirty="0" err="1">
                <a:solidFill>
                  <a:srgbClr val="3B2F20"/>
                </a:solidFill>
                <a:latin typeface="Montserrat"/>
              </a:rPr>
              <a:t>mở</a:t>
            </a:r>
            <a:endParaRPr lang="en-US" sz="6400" dirty="0">
              <a:solidFill>
                <a:srgbClr val="3B2F20"/>
              </a:solidFill>
              <a:latin typeface="Montserrat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228737" y="5559401"/>
            <a:ext cx="9560714" cy="1615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02"/>
              </a:lnSpc>
            </a:pPr>
            <a:r>
              <a:rPr lang="en-US" sz="6000" b="1" spc="-84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sz="6000" b="1" spc="-84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6000" b="1" spc="-84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r>
              <a:rPr lang="en-US" sz="6000" b="1" spc="-84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6000" b="1" spc="-84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6000" b="1" spc="-84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6000" b="1" spc="-84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sz="6000" b="1" spc="-84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6000" b="1" spc="-84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 sz="6000" b="1" spc="-84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6000" b="1" spc="-84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6000" b="1" spc="-84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6000" b="1" spc="-84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hỗ</a:t>
            </a:r>
            <a:r>
              <a:rPr lang="en-US" sz="6000" b="1" spc="-84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6000" b="1" spc="-84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trợ</a:t>
            </a:r>
            <a:r>
              <a:rPr lang="en-US" sz="6000" b="1" spc="-84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6000" b="1" spc="-84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môn</a:t>
            </a:r>
            <a:r>
              <a:rPr lang="en-US" sz="6000" b="1" spc="-84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6000" b="1" spc="-84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toán</a:t>
            </a:r>
            <a:r>
              <a:rPr lang="en-US" sz="6000" b="1" spc="-84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6000" b="1" spc="-84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endParaRPr lang="en-US" sz="6000" b="1" spc="-84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AutoShape 11"/>
          <p:cNvSpPr/>
          <p:nvPr/>
        </p:nvSpPr>
        <p:spPr>
          <a:xfrm>
            <a:off x="13516333" y="9734652"/>
            <a:ext cx="9820486" cy="47625"/>
          </a:xfrm>
          <a:prstGeom prst="line">
            <a:avLst/>
          </a:prstGeom>
          <a:ln w="38100" cap="rnd">
            <a:solidFill>
              <a:srgbClr val="3B2F2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TextBox 12"/>
          <p:cNvSpPr txBox="1"/>
          <p:nvPr/>
        </p:nvSpPr>
        <p:spPr>
          <a:xfrm>
            <a:off x="425123" y="8092938"/>
            <a:ext cx="9848619" cy="638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4200" dirty="0">
                <a:solidFill>
                  <a:srgbClr val="3B2F20"/>
                </a:solidFill>
                <a:latin typeface="Montserrat Bold"/>
              </a:rPr>
              <a:t>GV: THS. PHẠM THỊ QUỲNH TRANG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8518" r="-40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8262580"/>
            <a:ext cx="18287996" cy="3230758"/>
          </a:xfrm>
          <a:custGeom>
            <a:avLst/>
            <a:gdLst/>
            <a:ahLst/>
            <a:cxnLst/>
            <a:rect l="l" t="t" r="r" b="b"/>
            <a:pathLst>
              <a:path w="18287996" h="3230758">
                <a:moveTo>
                  <a:pt x="0" y="0"/>
                </a:moveTo>
                <a:lnTo>
                  <a:pt x="18287996" y="0"/>
                </a:lnTo>
                <a:lnTo>
                  <a:pt x="18287996" y="3230758"/>
                </a:lnTo>
                <a:lnTo>
                  <a:pt x="0" y="323075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3580215" y="8796528"/>
            <a:ext cx="10075162" cy="8187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67"/>
              </a:lnSpc>
            </a:pPr>
            <a:r>
              <a:rPr lang="en-US" sz="4699">
                <a:solidFill>
                  <a:srgbClr val="FFFEF5"/>
                </a:solidFill>
                <a:latin typeface="Montserrat Bold"/>
              </a:rPr>
              <a:t>3. THUẬT TOÁN CHƯƠNG TRÌNH</a:t>
            </a:r>
          </a:p>
        </p:txBody>
      </p:sp>
      <p:sp>
        <p:nvSpPr>
          <p:cNvPr id="5" name="AutoShape 5"/>
          <p:cNvSpPr/>
          <p:nvPr/>
        </p:nvSpPr>
        <p:spPr>
          <a:xfrm rot="21941">
            <a:off x="-23888" y="9935943"/>
            <a:ext cx="7461831" cy="0"/>
          </a:xfrm>
          <a:prstGeom prst="line">
            <a:avLst/>
          </a:prstGeom>
          <a:ln w="38100" cap="rnd">
            <a:solidFill>
              <a:srgbClr val="3B2F2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6"/>
          <p:cNvSpPr/>
          <p:nvPr/>
        </p:nvSpPr>
        <p:spPr>
          <a:xfrm rot="16290">
            <a:off x="11762560" y="4958446"/>
            <a:ext cx="10050356" cy="0"/>
          </a:xfrm>
          <a:prstGeom prst="line">
            <a:avLst/>
          </a:prstGeom>
          <a:ln w="38100" cap="rnd">
            <a:solidFill>
              <a:srgbClr val="3B2F20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7531" y="2843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4365" r="-15" b="-8708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075956" y="3086100"/>
            <a:ext cx="5468843" cy="6629400"/>
          </a:xfrm>
          <a:custGeom>
            <a:avLst/>
            <a:gdLst/>
            <a:ahLst/>
            <a:cxnLst/>
            <a:rect l="l" t="t" r="r" b="b"/>
            <a:pathLst>
              <a:path w="2927262" h="3343255">
                <a:moveTo>
                  <a:pt x="0" y="0"/>
                </a:moveTo>
                <a:lnTo>
                  <a:pt x="2927262" y="0"/>
                </a:lnTo>
                <a:lnTo>
                  <a:pt x="2927262" y="3343255"/>
                </a:lnTo>
                <a:lnTo>
                  <a:pt x="0" y="334325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5669" r="-35702"/>
            </a:stretch>
          </a:blipFill>
        </p:spPr>
      </p:sp>
      <p:sp>
        <p:nvSpPr>
          <p:cNvPr id="6" name="AutoShape 6"/>
          <p:cNvSpPr/>
          <p:nvPr/>
        </p:nvSpPr>
        <p:spPr>
          <a:xfrm rot="18982">
            <a:off x="8929662" y="2033298"/>
            <a:ext cx="8624948" cy="0"/>
          </a:xfrm>
          <a:prstGeom prst="line">
            <a:avLst/>
          </a:prstGeom>
          <a:ln w="38100" cap="rnd">
            <a:solidFill>
              <a:srgbClr val="3B2F2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 rot="64483">
            <a:off x="931872" y="1260243"/>
            <a:ext cx="2539147" cy="0"/>
          </a:xfrm>
          <a:prstGeom prst="line">
            <a:avLst/>
          </a:prstGeom>
          <a:ln w="38100" cap="rnd">
            <a:solidFill>
              <a:srgbClr val="3B2F2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AutoShape 8"/>
          <p:cNvSpPr/>
          <p:nvPr/>
        </p:nvSpPr>
        <p:spPr>
          <a:xfrm rot="31081">
            <a:off x="12982897" y="10017815"/>
            <a:ext cx="5267679" cy="0"/>
          </a:xfrm>
          <a:prstGeom prst="line">
            <a:avLst/>
          </a:prstGeom>
          <a:ln w="38100" cap="rnd">
            <a:solidFill>
              <a:srgbClr val="3B2F2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Freeform 9"/>
          <p:cNvSpPr/>
          <p:nvPr/>
        </p:nvSpPr>
        <p:spPr>
          <a:xfrm>
            <a:off x="12573000" y="-419100"/>
            <a:ext cx="1913605" cy="2087569"/>
          </a:xfrm>
          <a:custGeom>
            <a:avLst/>
            <a:gdLst/>
            <a:ahLst/>
            <a:cxnLst/>
            <a:rect l="l" t="t" r="r" b="b"/>
            <a:pathLst>
              <a:path w="1913605" h="2087569">
                <a:moveTo>
                  <a:pt x="0" y="0"/>
                </a:moveTo>
                <a:lnTo>
                  <a:pt x="1913605" y="0"/>
                </a:lnTo>
                <a:lnTo>
                  <a:pt x="1913605" y="2087569"/>
                </a:lnTo>
                <a:lnTo>
                  <a:pt x="0" y="208756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b="-13"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932096" y="252869"/>
            <a:ext cx="6896100" cy="9746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558"/>
              </a:lnSpc>
            </a:pPr>
            <a:r>
              <a:rPr lang="en-US" sz="4500" b="1" dirty="0" smtClean="0">
                <a:solidFill>
                  <a:srgbClr val="3B2F20"/>
                </a:solidFill>
                <a:latin typeface="Montserrat"/>
              </a:rPr>
              <a:t>CHƯƠNG TRÌNH CHÍNH</a:t>
            </a:r>
            <a:endParaRPr lang="en-US" sz="4500" b="1" dirty="0">
              <a:solidFill>
                <a:srgbClr val="3B2F20"/>
              </a:solidFill>
              <a:latin typeface="Montserrat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32999" y="1482639"/>
            <a:ext cx="6165132" cy="830906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1845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4365" r="-15" b="-87087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914400" y="266700"/>
            <a:ext cx="6324600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4400" b="1" dirty="0" err="1" smtClean="0">
                <a:solidFill>
                  <a:srgbClr val="3B2F20"/>
                </a:solidFill>
                <a:latin typeface="Montserrat"/>
              </a:rPr>
              <a:t>Chương</a:t>
            </a:r>
            <a:r>
              <a:rPr lang="en-US" sz="4400" b="1" dirty="0" smtClean="0">
                <a:solidFill>
                  <a:srgbClr val="3B2F20"/>
                </a:solidFill>
                <a:latin typeface="Montserrat"/>
              </a:rPr>
              <a:t> </a:t>
            </a:r>
            <a:r>
              <a:rPr lang="en-US" sz="4400" b="1" dirty="0" err="1" smtClean="0">
                <a:solidFill>
                  <a:srgbClr val="3B2F20"/>
                </a:solidFill>
                <a:latin typeface="Montserrat"/>
              </a:rPr>
              <a:t>trình</a:t>
            </a:r>
            <a:r>
              <a:rPr lang="en-US" sz="4400" b="1" dirty="0" smtClean="0">
                <a:solidFill>
                  <a:srgbClr val="3B2F20"/>
                </a:solidFill>
                <a:latin typeface="Montserrat"/>
              </a:rPr>
              <a:t> </a:t>
            </a:r>
            <a:r>
              <a:rPr lang="en-US" sz="4400" b="1" dirty="0" err="1" smtClean="0">
                <a:solidFill>
                  <a:srgbClr val="3B2F20"/>
                </a:solidFill>
                <a:latin typeface="Montserrat"/>
              </a:rPr>
              <a:t>Giải</a:t>
            </a:r>
            <a:r>
              <a:rPr lang="en-US" sz="4400" b="1" dirty="0" smtClean="0">
                <a:solidFill>
                  <a:srgbClr val="3B2F20"/>
                </a:solidFill>
                <a:latin typeface="Montserrat"/>
              </a:rPr>
              <a:t> </a:t>
            </a:r>
            <a:r>
              <a:rPr lang="en-US" sz="4400" b="1" dirty="0" err="1" smtClean="0">
                <a:solidFill>
                  <a:srgbClr val="3B2F20"/>
                </a:solidFill>
                <a:latin typeface="Montserrat"/>
              </a:rPr>
              <a:t>tích</a:t>
            </a:r>
            <a:endParaRPr lang="en-US" sz="4400" b="1" dirty="0">
              <a:solidFill>
                <a:srgbClr val="3B2F20"/>
              </a:solidFill>
              <a:latin typeface="Montserrat"/>
            </a:endParaRPr>
          </a:p>
        </p:txBody>
      </p:sp>
      <p:sp>
        <p:nvSpPr>
          <p:cNvPr id="7" name="AutoShape 7"/>
          <p:cNvSpPr/>
          <p:nvPr/>
        </p:nvSpPr>
        <p:spPr>
          <a:xfrm rot="30635">
            <a:off x="6248294" y="9586912"/>
            <a:ext cx="5344258" cy="0"/>
          </a:xfrm>
          <a:prstGeom prst="line">
            <a:avLst/>
          </a:prstGeom>
          <a:ln w="38100" cap="rnd">
            <a:solidFill>
              <a:srgbClr val="3B2F2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TextBox 5"/>
          <p:cNvSpPr txBox="1"/>
          <p:nvPr/>
        </p:nvSpPr>
        <p:spPr>
          <a:xfrm>
            <a:off x="10134600" y="266699"/>
            <a:ext cx="6324600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4400" b="1" dirty="0" err="1" smtClean="0">
                <a:solidFill>
                  <a:srgbClr val="3B2F20"/>
                </a:solidFill>
                <a:latin typeface="Montserrat"/>
              </a:rPr>
              <a:t>Chương</a:t>
            </a:r>
            <a:r>
              <a:rPr lang="en-US" sz="4400" b="1" dirty="0" smtClean="0">
                <a:solidFill>
                  <a:srgbClr val="3B2F20"/>
                </a:solidFill>
                <a:latin typeface="Montserrat"/>
              </a:rPr>
              <a:t> </a:t>
            </a:r>
            <a:r>
              <a:rPr lang="en-US" sz="4400" b="1" dirty="0" err="1" smtClean="0">
                <a:solidFill>
                  <a:srgbClr val="3B2F20"/>
                </a:solidFill>
                <a:latin typeface="Montserrat"/>
              </a:rPr>
              <a:t>trình</a:t>
            </a:r>
            <a:r>
              <a:rPr lang="en-US" sz="4400" b="1" dirty="0" smtClean="0">
                <a:solidFill>
                  <a:srgbClr val="3B2F20"/>
                </a:solidFill>
                <a:latin typeface="Montserrat"/>
              </a:rPr>
              <a:t> ĐSTT</a:t>
            </a:r>
            <a:endParaRPr lang="en-US" sz="4400" b="1" dirty="0">
              <a:solidFill>
                <a:srgbClr val="3B2F20"/>
              </a:solidFill>
              <a:latin typeface="Montserrat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/>
          <a:srcRect l="2208"/>
          <a:stretch/>
        </p:blipFill>
        <p:spPr>
          <a:xfrm>
            <a:off x="228600" y="1918395"/>
            <a:ext cx="8610600" cy="733397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04930" y="2410729"/>
            <a:ext cx="8533263" cy="634930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4365" r="-15" b="-87087"/>
            </a:stretch>
          </a:blipFill>
        </p:spPr>
      </p:sp>
      <p:sp>
        <p:nvSpPr>
          <p:cNvPr id="3" name="AutoShape 3"/>
          <p:cNvSpPr/>
          <p:nvPr/>
        </p:nvSpPr>
        <p:spPr>
          <a:xfrm rot="8929">
            <a:off x="-23843" y="4258728"/>
            <a:ext cx="18335687" cy="0"/>
          </a:xfrm>
          <a:prstGeom prst="line">
            <a:avLst/>
          </a:prstGeom>
          <a:ln w="38100" cap="rnd">
            <a:solidFill>
              <a:srgbClr val="FFFEF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 rot="27030">
            <a:off x="1527093" y="7263339"/>
            <a:ext cx="6057034" cy="0"/>
          </a:xfrm>
          <a:prstGeom prst="line">
            <a:avLst/>
          </a:prstGeom>
          <a:ln w="38100" cap="rnd">
            <a:solidFill>
              <a:srgbClr val="FFFEF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AutoShape 5"/>
          <p:cNvSpPr/>
          <p:nvPr/>
        </p:nvSpPr>
        <p:spPr>
          <a:xfrm rot="27137">
            <a:off x="6151202" y="7227620"/>
            <a:ext cx="6033222" cy="0"/>
          </a:xfrm>
          <a:prstGeom prst="line">
            <a:avLst/>
          </a:prstGeom>
          <a:ln w="38100" cap="rnd">
            <a:solidFill>
              <a:srgbClr val="FFFEF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6"/>
          <p:cNvSpPr/>
          <p:nvPr/>
        </p:nvSpPr>
        <p:spPr>
          <a:xfrm rot="27030">
            <a:off x="10703873" y="7239527"/>
            <a:ext cx="6057034" cy="0"/>
          </a:xfrm>
          <a:prstGeom prst="line">
            <a:avLst/>
          </a:prstGeom>
          <a:ln w="38100" cap="rnd">
            <a:solidFill>
              <a:srgbClr val="FFFEF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TextBox 7"/>
          <p:cNvSpPr txBox="1"/>
          <p:nvPr/>
        </p:nvSpPr>
        <p:spPr>
          <a:xfrm>
            <a:off x="5620680" y="803862"/>
            <a:ext cx="7200900" cy="14747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519"/>
              </a:lnSpc>
            </a:pPr>
            <a:r>
              <a:rPr lang="en-US" sz="8000" b="1" i="1" dirty="0" smtClean="0">
                <a:solidFill>
                  <a:srgbClr val="FFFEF5"/>
                </a:solidFill>
                <a:latin typeface="Montserrat"/>
              </a:rPr>
              <a:t>4. KẾT LUẬN</a:t>
            </a:r>
            <a:endParaRPr lang="en-US" sz="8000" b="1" i="1" dirty="0">
              <a:solidFill>
                <a:srgbClr val="FFFEF5"/>
              </a:solidFill>
              <a:latin typeface="Montserrat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5259660" y="2525164"/>
            <a:ext cx="7922940" cy="6397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460"/>
              </a:lnSpc>
            </a:pPr>
            <a:r>
              <a:rPr lang="en-US" sz="3500" dirty="0" smtClean="0">
                <a:latin typeface="Cabin"/>
              </a:rPr>
              <a:t>“</a:t>
            </a:r>
            <a:r>
              <a:rPr lang="en-US" sz="3500" dirty="0" err="1" smtClean="0">
                <a:latin typeface="Cabin"/>
              </a:rPr>
              <a:t>Thiết</a:t>
            </a:r>
            <a:r>
              <a:rPr lang="en-US" sz="3500" dirty="0" smtClean="0">
                <a:latin typeface="Cabin"/>
              </a:rPr>
              <a:t> </a:t>
            </a:r>
            <a:r>
              <a:rPr lang="en-US" sz="3500" dirty="0" err="1" smtClean="0">
                <a:latin typeface="Cabin"/>
              </a:rPr>
              <a:t>kế</a:t>
            </a:r>
            <a:r>
              <a:rPr lang="en-US" sz="3500" dirty="0" smtClean="0">
                <a:latin typeface="Cabin"/>
              </a:rPr>
              <a:t> </a:t>
            </a:r>
            <a:r>
              <a:rPr lang="en-US" sz="3500" dirty="0" err="1" smtClean="0">
                <a:latin typeface="Cabin"/>
              </a:rPr>
              <a:t>ứng</a:t>
            </a:r>
            <a:r>
              <a:rPr lang="en-US" sz="3500" dirty="0" smtClean="0">
                <a:latin typeface="Cabin"/>
              </a:rPr>
              <a:t> </a:t>
            </a:r>
            <a:r>
              <a:rPr lang="en-US" sz="3500" dirty="0" err="1" smtClean="0">
                <a:latin typeface="Cabin"/>
              </a:rPr>
              <a:t>dụng</a:t>
            </a:r>
            <a:r>
              <a:rPr lang="en-US" sz="3500" dirty="0" smtClean="0">
                <a:latin typeface="Cabin"/>
              </a:rPr>
              <a:t> </a:t>
            </a:r>
            <a:r>
              <a:rPr lang="en-US" sz="3500" dirty="0" err="1" smtClean="0">
                <a:latin typeface="Cabin"/>
              </a:rPr>
              <a:t>hỗ</a:t>
            </a:r>
            <a:r>
              <a:rPr lang="en-US" sz="3500" dirty="0" smtClean="0">
                <a:latin typeface="Cabin"/>
              </a:rPr>
              <a:t> </a:t>
            </a:r>
            <a:r>
              <a:rPr lang="en-US" sz="3500" dirty="0" err="1" smtClean="0">
                <a:latin typeface="Cabin"/>
              </a:rPr>
              <a:t>trợ</a:t>
            </a:r>
            <a:r>
              <a:rPr lang="en-US" sz="3500" dirty="0" smtClean="0">
                <a:latin typeface="Cabin"/>
              </a:rPr>
              <a:t> </a:t>
            </a:r>
            <a:r>
              <a:rPr lang="en-US" sz="3500" dirty="0" err="1" smtClean="0">
                <a:latin typeface="Cabin"/>
              </a:rPr>
              <a:t>môn</a:t>
            </a:r>
            <a:r>
              <a:rPr lang="en-US" sz="3500" dirty="0" smtClean="0">
                <a:latin typeface="Cabin"/>
              </a:rPr>
              <a:t> </a:t>
            </a:r>
            <a:r>
              <a:rPr lang="en-US" sz="3500" dirty="0" err="1" smtClean="0">
                <a:latin typeface="Cabin"/>
              </a:rPr>
              <a:t>toán</a:t>
            </a:r>
            <a:r>
              <a:rPr lang="en-US" sz="3500" dirty="0" smtClean="0">
                <a:latin typeface="Cabin"/>
              </a:rPr>
              <a:t> </a:t>
            </a:r>
            <a:r>
              <a:rPr lang="en-US" sz="3500" dirty="0" err="1" smtClean="0">
                <a:latin typeface="Cabin"/>
              </a:rPr>
              <a:t>học</a:t>
            </a:r>
            <a:r>
              <a:rPr lang="en-US" sz="3500" dirty="0" smtClean="0">
                <a:latin typeface="Cabin"/>
              </a:rPr>
              <a:t>”</a:t>
            </a:r>
            <a:endParaRPr lang="en-US" sz="3500" dirty="0">
              <a:latin typeface="Cabin"/>
            </a:endParaRPr>
          </a:p>
        </p:txBody>
      </p:sp>
      <p:grpSp>
        <p:nvGrpSpPr>
          <p:cNvPr id="9" name="Group 9"/>
          <p:cNvGrpSpPr/>
          <p:nvPr/>
        </p:nvGrpSpPr>
        <p:grpSpPr>
          <a:xfrm>
            <a:off x="1869140" y="4817591"/>
            <a:ext cx="4939518" cy="3330447"/>
            <a:chOff x="0" y="0"/>
            <a:chExt cx="4363376" cy="4440596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363339" cy="4440555"/>
            </a:xfrm>
            <a:custGeom>
              <a:avLst/>
              <a:gdLst/>
              <a:ahLst/>
              <a:cxnLst/>
              <a:rect l="l" t="t" r="r" b="b"/>
              <a:pathLst>
                <a:path w="4363339" h="4440555">
                  <a:moveTo>
                    <a:pt x="0" y="0"/>
                  </a:moveTo>
                  <a:lnTo>
                    <a:pt x="4363339" y="0"/>
                  </a:lnTo>
                  <a:lnTo>
                    <a:pt x="4363339" y="4440555"/>
                  </a:lnTo>
                  <a:lnTo>
                    <a:pt x="0" y="4440555"/>
                  </a:lnTo>
                  <a:close/>
                </a:path>
              </a:pathLst>
            </a:custGeom>
            <a:solidFill>
              <a:srgbClr val="FFFEF5"/>
            </a:solidFill>
          </p:spPr>
        </p:sp>
      </p:grpSp>
      <p:grpSp>
        <p:nvGrpSpPr>
          <p:cNvPr id="24" name="Group 24"/>
          <p:cNvGrpSpPr/>
          <p:nvPr/>
        </p:nvGrpSpPr>
        <p:grpSpPr>
          <a:xfrm>
            <a:off x="10972800" y="4906890"/>
            <a:ext cx="5029200" cy="3330447"/>
            <a:chOff x="0" y="0"/>
            <a:chExt cx="4363376" cy="4440596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4363339" cy="4440555"/>
            </a:xfrm>
            <a:custGeom>
              <a:avLst/>
              <a:gdLst/>
              <a:ahLst/>
              <a:cxnLst/>
              <a:rect l="l" t="t" r="r" b="b"/>
              <a:pathLst>
                <a:path w="4363339" h="4440555">
                  <a:moveTo>
                    <a:pt x="0" y="0"/>
                  </a:moveTo>
                  <a:lnTo>
                    <a:pt x="4363339" y="0"/>
                  </a:lnTo>
                  <a:lnTo>
                    <a:pt x="4363339" y="4440555"/>
                  </a:lnTo>
                  <a:lnTo>
                    <a:pt x="0" y="4440555"/>
                  </a:lnTo>
                  <a:close/>
                </a:path>
              </a:pathLst>
            </a:custGeom>
            <a:solidFill>
              <a:srgbClr val="FFFEF5"/>
            </a:solidFill>
          </p:spPr>
        </p:sp>
      </p:grpSp>
      <p:sp>
        <p:nvSpPr>
          <p:cNvPr id="29" name="TextBox 8"/>
          <p:cNvSpPr txBox="1"/>
          <p:nvPr/>
        </p:nvSpPr>
        <p:spPr>
          <a:xfrm>
            <a:off x="2819400" y="6005409"/>
            <a:ext cx="3785138" cy="7053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460"/>
              </a:lnSpc>
            </a:pPr>
            <a:r>
              <a:rPr lang="en-US" sz="3500" dirty="0" err="1" smtClean="0">
                <a:latin typeface="Cabin"/>
              </a:rPr>
              <a:t>Kết</a:t>
            </a:r>
            <a:r>
              <a:rPr lang="en-US" sz="3500" dirty="0" smtClean="0">
                <a:latin typeface="Cabin"/>
              </a:rPr>
              <a:t> </a:t>
            </a:r>
            <a:r>
              <a:rPr lang="en-US" sz="3500" dirty="0" err="1" smtClean="0">
                <a:latin typeface="Cabin"/>
              </a:rPr>
              <a:t>quả</a:t>
            </a:r>
            <a:r>
              <a:rPr lang="en-US" sz="3500" dirty="0" smtClean="0">
                <a:latin typeface="Cabin"/>
              </a:rPr>
              <a:t> </a:t>
            </a:r>
            <a:r>
              <a:rPr lang="en-US" sz="3500" dirty="0" err="1" smtClean="0">
                <a:latin typeface="Cabin"/>
              </a:rPr>
              <a:t>đạt</a:t>
            </a:r>
            <a:r>
              <a:rPr lang="en-US" sz="3500" dirty="0" smtClean="0">
                <a:latin typeface="Cabin"/>
              </a:rPr>
              <a:t> </a:t>
            </a:r>
            <a:r>
              <a:rPr lang="en-US" sz="3500" dirty="0" err="1" smtClean="0">
                <a:latin typeface="Cabin"/>
              </a:rPr>
              <a:t>được</a:t>
            </a:r>
            <a:endParaRPr lang="en-US" sz="3500" dirty="0">
              <a:latin typeface="Cabin"/>
            </a:endParaRPr>
          </a:p>
        </p:txBody>
      </p:sp>
      <p:sp>
        <p:nvSpPr>
          <p:cNvPr id="30" name="TextBox 8"/>
          <p:cNvSpPr txBox="1"/>
          <p:nvPr/>
        </p:nvSpPr>
        <p:spPr>
          <a:xfrm>
            <a:off x="11839821" y="6005408"/>
            <a:ext cx="3785138" cy="6397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460"/>
              </a:lnSpc>
            </a:pPr>
            <a:r>
              <a:rPr lang="en-US" sz="3500" dirty="0" err="1" smtClean="0">
                <a:latin typeface="Cabin"/>
              </a:rPr>
              <a:t>Hướng</a:t>
            </a:r>
            <a:r>
              <a:rPr lang="en-US" sz="3500" dirty="0" smtClean="0">
                <a:latin typeface="Cabin"/>
              </a:rPr>
              <a:t> </a:t>
            </a:r>
            <a:r>
              <a:rPr lang="en-US" sz="3500" dirty="0" err="1" smtClean="0">
                <a:latin typeface="Cabin"/>
              </a:rPr>
              <a:t>phát</a:t>
            </a:r>
            <a:r>
              <a:rPr lang="en-US" sz="3500" dirty="0" smtClean="0">
                <a:latin typeface="Cabin"/>
              </a:rPr>
              <a:t> </a:t>
            </a:r>
            <a:r>
              <a:rPr lang="en-US" sz="3500" dirty="0" err="1" smtClean="0">
                <a:latin typeface="Cabin"/>
              </a:rPr>
              <a:t>triển</a:t>
            </a:r>
            <a:endParaRPr lang="en-US" sz="3500" dirty="0">
              <a:latin typeface="Cabin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29" grpId="0"/>
      <p:bldP spid="3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1028700" y="0"/>
            <a:ext cx="8511226" cy="10287000"/>
            <a:chOff x="0" y="0"/>
            <a:chExt cx="11348301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1348339" cy="13716000"/>
            </a:xfrm>
            <a:custGeom>
              <a:avLst/>
              <a:gdLst/>
              <a:ahLst/>
              <a:cxnLst/>
              <a:rect l="l" t="t" r="r" b="b"/>
              <a:pathLst>
                <a:path w="11348339" h="13716000">
                  <a:moveTo>
                    <a:pt x="0" y="0"/>
                  </a:moveTo>
                  <a:lnTo>
                    <a:pt x="11348339" y="0"/>
                  </a:lnTo>
                  <a:lnTo>
                    <a:pt x="11348339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CFC4B2"/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12115800" y="8191500"/>
            <a:ext cx="7232822" cy="7676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80"/>
              </a:lnSpc>
            </a:pPr>
            <a:r>
              <a:rPr lang="en-US" sz="4500" dirty="0" err="1" smtClean="0">
                <a:solidFill>
                  <a:srgbClr val="3B2F20"/>
                </a:solidFill>
                <a:latin typeface="Cabin"/>
              </a:rPr>
              <a:t>Giao</a:t>
            </a:r>
            <a:r>
              <a:rPr lang="en-US" sz="4500" dirty="0" smtClean="0">
                <a:solidFill>
                  <a:srgbClr val="3B2F20"/>
                </a:solidFill>
                <a:latin typeface="Cabin"/>
              </a:rPr>
              <a:t> </a:t>
            </a:r>
            <a:r>
              <a:rPr lang="en-US" sz="4500" dirty="0" err="1" smtClean="0">
                <a:solidFill>
                  <a:srgbClr val="3B2F20"/>
                </a:solidFill>
                <a:latin typeface="Cabin"/>
              </a:rPr>
              <a:t>diện</a:t>
            </a:r>
            <a:r>
              <a:rPr lang="en-US" sz="4500" dirty="0" smtClean="0">
                <a:solidFill>
                  <a:srgbClr val="3B2F20"/>
                </a:solidFill>
                <a:latin typeface="Cabin"/>
              </a:rPr>
              <a:t> </a:t>
            </a:r>
            <a:r>
              <a:rPr lang="en-US" sz="4500" dirty="0" err="1" smtClean="0">
                <a:solidFill>
                  <a:srgbClr val="3B2F20"/>
                </a:solidFill>
                <a:latin typeface="Cabin"/>
              </a:rPr>
              <a:t>chính</a:t>
            </a:r>
            <a:endParaRPr lang="en-US" sz="4500" dirty="0">
              <a:solidFill>
                <a:srgbClr val="3B2F20"/>
              </a:solidFill>
              <a:latin typeface="Cabin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2275713" y="342900"/>
            <a:ext cx="7767825" cy="11717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0800"/>
              </a:lnSpc>
            </a:pPr>
            <a:r>
              <a:rPr lang="en-US" sz="4200" b="1" dirty="0" smtClean="0">
                <a:solidFill>
                  <a:srgbClr val="3B2F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/>
              </a:rPr>
              <a:t>KẾT QUẢ ĐẠT ĐƯỢC</a:t>
            </a:r>
            <a:endParaRPr lang="en-US" sz="4200" b="1" dirty="0">
              <a:solidFill>
                <a:srgbClr val="3B2F2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3538" y="353704"/>
            <a:ext cx="7990367" cy="75438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295400" y="1857596"/>
            <a:ext cx="8001000" cy="15682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80919" lvl="2" algn="l">
              <a:lnSpc>
                <a:spcPct val="150000"/>
              </a:lnSpc>
            </a:pPr>
            <a:r>
              <a:rPr lang="en-US" sz="3600" dirty="0" smtClean="0">
                <a:solidFill>
                  <a:srgbClr val="3B2F20"/>
                </a:solidFill>
                <a:latin typeface="Cabin"/>
              </a:rPr>
              <a:t>* </a:t>
            </a:r>
            <a:r>
              <a:rPr lang="en-US" sz="3600" dirty="0" err="1" smtClean="0">
                <a:solidFill>
                  <a:srgbClr val="3B2F20"/>
                </a:solidFill>
                <a:latin typeface="Cabin"/>
              </a:rPr>
              <a:t>Chương</a:t>
            </a:r>
            <a:r>
              <a:rPr lang="en-US" sz="3600" dirty="0" smtClean="0">
                <a:solidFill>
                  <a:srgbClr val="3B2F20"/>
                </a:solidFill>
                <a:latin typeface="Cabin"/>
              </a:rPr>
              <a:t> </a:t>
            </a:r>
            <a:r>
              <a:rPr lang="en-US" sz="3600" dirty="0" err="1" smtClean="0">
                <a:solidFill>
                  <a:srgbClr val="3B2F20"/>
                </a:solidFill>
                <a:latin typeface="Cabin"/>
              </a:rPr>
              <a:t>trình</a:t>
            </a:r>
            <a:r>
              <a:rPr lang="en-US" sz="3600" dirty="0" smtClean="0">
                <a:solidFill>
                  <a:srgbClr val="3B2F20"/>
                </a:solidFill>
                <a:latin typeface="Cabin"/>
              </a:rPr>
              <a:t> </a:t>
            </a:r>
            <a:r>
              <a:rPr lang="en-US" sz="3600" dirty="0" err="1" smtClean="0">
                <a:solidFill>
                  <a:srgbClr val="3B2F20"/>
                </a:solidFill>
                <a:latin typeface="Cabin"/>
              </a:rPr>
              <a:t>gốc</a:t>
            </a:r>
            <a:r>
              <a:rPr lang="en-US" sz="3600" dirty="0" smtClean="0">
                <a:solidFill>
                  <a:srgbClr val="3B2F20"/>
                </a:solidFill>
                <a:latin typeface="Cabin"/>
              </a:rPr>
              <a:t>: </a:t>
            </a:r>
            <a:r>
              <a:rPr lang="en-US" sz="3600" dirty="0" err="1" smtClean="0">
                <a:solidFill>
                  <a:srgbClr val="3B2F20"/>
                </a:solidFill>
                <a:latin typeface="Cabin"/>
              </a:rPr>
              <a:t>Giải</a:t>
            </a:r>
            <a:r>
              <a:rPr lang="en-US" sz="3600" dirty="0" smtClean="0">
                <a:solidFill>
                  <a:srgbClr val="3B2F20"/>
                </a:solidFill>
                <a:latin typeface="Cabin"/>
              </a:rPr>
              <a:t> </a:t>
            </a:r>
            <a:r>
              <a:rPr lang="en-US" sz="3600" dirty="0" err="1" smtClean="0">
                <a:solidFill>
                  <a:srgbClr val="3B2F20"/>
                </a:solidFill>
                <a:latin typeface="Cabin"/>
              </a:rPr>
              <a:t>hệ</a:t>
            </a:r>
            <a:r>
              <a:rPr lang="en-US" sz="3600" dirty="0" smtClean="0">
                <a:solidFill>
                  <a:srgbClr val="3B2F20"/>
                </a:solidFill>
                <a:latin typeface="Cabin"/>
              </a:rPr>
              <a:t> </a:t>
            </a:r>
            <a:r>
              <a:rPr lang="en-US" sz="3600" dirty="0" err="1" smtClean="0">
                <a:solidFill>
                  <a:srgbClr val="3B2F20"/>
                </a:solidFill>
                <a:latin typeface="Cabin"/>
              </a:rPr>
              <a:t>phương</a:t>
            </a:r>
            <a:r>
              <a:rPr lang="en-US" sz="3600" dirty="0" smtClean="0">
                <a:solidFill>
                  <a:srgbClr val="3B2F20"/>
                </a:solidFill>
                <a:latin typeface="Cabin"/>
              </a:rPr>
              <a:t> </a:t>
            </a:r>
            <a:r>
              <a:rPr lang="en-US" sz="3600" dirty="0" err="1" smtClean="0">
                <a:solidFill>
                  <a:srgbClr val="3B2F20"/>
                </a:solidFill>
                <a:latin typeface="Cabin"/>
              </a:rPr>
              <a:t>trình</a:t>
            </a:r>
            <a:r>
              <a:rPr lang="en-US" sz="3600" dirty="0" smtClean="0">
                <a:solidFill>
                  <a:srgbClr val="3B2F20"/>
                </a:solidFill>
                <a:latin typeface="Cabin"/>
              </a:rPr>
              <a:t> </a:t>
            </a:r>
            <a:r>
              <a:rPr lang="en-US" sz="3600" dirty="0" err="1" smtClean="0">
                <a:solidFill>
                  <a:srgbClr val="3B2F20"/>
                </a:solidFill>
                <a:latin typeface="Cabin"/>
              </a:rPr>
              <a:t>tuyến</a:t>
            </a:r>
            <a:r>
              <a:rPr lang="en-US" sz="3600" dirty="0" smtClean="0">
                <a:solidFill>
                  <a:srgbClr val="3B2F20"/>
                </a:solidFill>
                <a:latin typeface="Cabin"/>
              </a:rPr>
              <a:t> </a:t>
            </a:r>
            <a:r>
              <a:rPr lang="en-US" sz="3600" dirty="0" err="1" smtClean="0">
                <a:solidFill>
                  <a:srgbClr val="3B2F20"/>
                </a:solidFill>
                <a:latin typeface="Cabin"/>
              </a:rPr>
              <a:t>tính</a:t>
            </a:r>
            <a:r>
              <a:rPr lang="en-US" sz="3600" dirty="0" smtClean="0">
                <a:solidFill>
                  <a:srgbClr val="3B2F20"/>
                </a:solidFill>
                <a:latin typeface="Cabin"/>
              </a:rPr>
              <a:t> </a:t>
            </a:r>
            <a:r>
              <a:rPr lang="en-US" sz="3600" dirty="0" err="1" smtClean="0">
                <a:solidFill>
                  <a:srgbClr val="3B2F20"/>
                </a:solidFill>
                <a:latin typeface="Cabin"/>
              </a:rPr>
              <a:t>hai</a:t>
            </a:r>
            <a:r>
              <a:rPr lang="en-US" sz="3600" dirty="0" smtClean="0">
                <a:solidFill>
                  <a:srgbClr val="3B2F20"/>
                </a:solidFill>
                <a:latin typeface="Cabin"/>
              </a:rPr>
              <a:t> </a:t>
            </a:r>
            <a:r>
              <a:rPr lang="en-US" sz="3600" dirty="0" err="1" smtClean="0">
                <a:solidFill>
                  <a:srgbClr val="3B2F20"/>
                </a:solidFill>
                <a:latin typeface="Cabin"/>
              </a:rPr>
              <a:t>ẩn</a:t>
            </a:r>
            <a:r>
              <a:rPr lang="en-US" sz="3600" dirty="0" smtClean="0">
                <a:solidFill>
                  <a:srgbClr val="3B2F20"/>
                </a:solidFill>
                <a:latin typeface="Cabin"/>
              </a:rPr>
              <a:t> x </a:t>
            </a:r>
            <a:r>
              <a:rPr lang="en-US" sz="3600" dirty="0" err="1" smtClean="0">
                <a:solidFill>
                  <a:srgbClr val="3B2F20"/>
                </a:solidFill>
                <a:latin typeface="Cabin"/>
              </a:rPr>
              <a:t>và</a:t>
            </a:r>
            <a:r>
              <a:rPr lang="en-US" sz="3600" dirty="0" smtClean="0">
                <a:solidFill>
                  <a:srgbClr val="3B2F20"/>
                </a:solidFill>
                <a:latin typeface="Cabin"/>
              </a:rPr>
              <a:t> y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295400" y="3556888"/>
            <a:ext cx="7848600" cy="58169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80919" lvl="2" algn="l">
              <a:lnSpc>
                <a:spcPct val="150000"/>
              </a:lnSpc>
            </a:pPr>
            <a:r>
              <a:rPr lang="en-US" sz="3600" dirty="0" smtClean="0">
                <a:solidFill>
                  <a:srgbClr val="3B2F20"/>
                </a:solidFill>
                <a:latin typeface="Cabin"/>
              </a:rPr>
              <a:t>* </a:t>
            </a:r>
            <a:r>
              <a:rPr lang="en-US" sz="3600" dirty="0" err="1" smtClean="0">
                <a:solidFill>
                  <a:srgbClr val="3B2F20"/>
                </a:solidFill>
                <a:latin typeface="Cabin"/>
              </a:rPr>
              <a:t>Cải</a:t>
            </a:r>
            <a:r>
              <a:rPr lang="en-US" sz="3600" dirty="0" smtClean="0">
                <a:solidFill>
                  <a:srgbClr val="3B2F20"/>
                </a:solidFill>
                <a:latin typeface="Cabin"/>
              </a:rPr>
              <a:t> </a:t>
            </a:r>
            <a:r>
              <a:rPr lang="en-US" sz="3600" dirty="0" err="1" smtClean="0">
                <a:solidFill>
                  <a:srgbClr val="3B2F20"/>
                </a:solidFill>
                <a:latin typeface="Cabin"/>
              </a:rPr>
              <a:t>tiến</a:t>
            </a:r>
            <a:r>
              <a:rPr lang="en-US" sz="3600" dirty="0" smtClean="0">
                <a:solidFill>
                  <a:srgbClr val="3B2F20"/>
                </a:solidFill>
                <a:latin typeface="Cabin"/>
              </a:rPr>
              <a:t>: </a:t>
            </a:r>
            <a:r>
              <a:rPr lang="en-US" sz="3600" dirty="0" err="1" smtClean="0">
                <a:solidFill>
                  <a:srgbClr val="3B2F20"/>
                </a:solidFill>
                <a:latin typeface="Cabin"/>
              </a:rPr>
              <a:t>Thiết</a:t>
            </a:r>
            <a:r>
              <a:rPr lang="en-US" sz="3600" dirty="0" smtClean="0">
                <a:solidFill>
                  <a:srgbClr val="3B2F20"/>
                </a:solidFill>
                <a:latin typeface="Cabin"/>
              </a:rPr>
              <a:t> </a:t>
            </a:r>
            <a:r>
              <a:rPr lang="en-US" sz="3600" dirty="0" err="1" smtClean="0">
                <a:solidFill>
                  <a:srgbClr val="3B2F20"/>
                </a:solidFill>
                <a:latin typeface="Cabin"/>
              </a:rPr>
              <a:t>kế</a:t>
            </a:r>
            <a:r>
              <a:rPr lang="en-US" sz="3600" dirty="0" smtClean="0">
                <a:solidFill>
                  <a:srgbClr val="3B2F20"/>
                </a:solidFill>
                <a:latin typeface="Cabin"/>
              </a:rPr>
              <a:t> </a:t>
            </a:r>
            <a:r>
              <a:rPr lang="en-US" sz="3600" dirty="0" err="1" smtClean="0">
                <a:solidFill>
                  <a:srgbClr val="3B2F20"/>
                </a:solidFill>
                <a:latin typeface="Cabin"/>
              </a:rPr>
              <a:t>ứng</a:t>
            </a:r>
            <a:r>
              <a:rPr lang="en-US" sz="3600" dirty="0" smtClean="0">
                <a:solidFill>
                  <a:srgbClr val="3B2F20"/>
                </a:solidFill>
                <a:latin typeface="Cabin"/>
              </a:rPr>
              <a:t> </a:t>
            </a:r>
            <a:r>
              <a:rPr lang="en-US" sz="3600" dirty="0" err="1" smtClean="0">
                <a:solidFill>
                  <a:srgbClr val="3B2F20"/>
                </a:solidFill>
                <a:latin typeface="Cabin"/>
              </a:rPr>
              <a:t>dụng</a:t>
            </a:r>
            <a:r>
              <a:rPr lang="en-US" sz="3600" dirty="0" smtClean="0">
                <a:solidFill>
                  <a:srgbClr val="3B2F20"/>
                </a:solidFill>
                <a:latin typeface="Cabin"/>
              </a:rPr>
              <a:t> </a:t>
            </a:r>
            <a:r>
              <a:rPr lang="en-US" sz="3600" dirty="0" err="1" smtClean="0">
                <a:solidFill>
                  <a:srgbClr val="3B2F20"/>
                </a:solidFill>
                <a:latin typeface="Cabin"/>
              </a:rPr>
              <a:t>hỗ</a:t>
            </a:r>
            <a:r>
              <a:rPr lang="en-US" sz="3600" dirty="0" smtClean="0">
                <a:solidFill>
                  <a:srgbClr val="3B2F20"/>
                </a:solidFill>
                <a:latin typeface="Cabin"/>
              </a:rPr>
              <a:t> </a:t>
            </a:r>
            <a:r>
              <a:rPr lang="en-US" sz="3600" dirty="0" err="1" smtClean="0">
                <a:solidFill>
                  <a:srgbClr val="3B2F20"/>
                </a:solidFill>
                <a:latin typeface="Cabin"/>
              </a:rPr>
              <a:t>trợ</a:t>
            </a:r>
            <a:r>
              <a:rPr lang="en-US" sz="3600" dirty="0" smtClean="0">
                <a:solidFill>
                  <a:srgbClr val="3B2F20"/>
                </a:solidFill>
                <a:latin typeface="Cabin"/>
              </a:rPr>
              <a:t> </a:t>
            </a:r>
            <a:r>
              <a:rPr lang="en-US" sz="3600" dirty="0" err="1" smtClean="0">
                <a:solidFill>
                  <a:srgbClr val="3B2F20"/>
                </a:solidFill>
                <a:latin typeface="Cabin"/>
              </a:rPr>
              <a:t>môn</a:t>
            </a:r>
            <a:r>
              <a:rPr lang="en-US" sz="3600" dirty="0" smtClean="0">
                <a:solidFill>
                  <a:srgbClr val="3B2F20"/>
                </a:solidFill>
                <a:latin typeface="Cabin"/>
              </a:rPr>
              <a:t> </a:t>
            </a:r>
            <a:r>
              <a:rPr lang="en-US" sz="3600" dirty="0" err="1" smtClean="0">
                <a:solidFill>
                  <a:srgbClr val="3B2F20"/>
                </a:solidFill>
                <a:latin typeface="Cabin"/>
              </a:rPr>
              <a:t>toán</a:t>
            </a:r>
            <a:r>
              <a:rPr lang="en-US" sz="3600" dirty="0" smtClean="0">
                <a:solidFill>
                  <a:srgbClr val="3B2F20"/>
                </a:solidFill>
                <a:latin typeface="Cabin"/>
              </a:rPr>
              <a:t> </a:t>
            </a:r>
            <a:r>
              <a:rPr lang="en-US" sz="3600" dirty="0" err="1" smtClean="0">
                <a:solidFill>
                  <a:srgbClr val="3B2F20"/>
                </a:solidFill>
                <a:latin typeface="Cabin"/>
              </a:rPr>
              <a:t>học</a:t>
            </a:r>
            <a:r>
              <a:rPr lang="en-US" sz="3600" dirty="0" smtClean="0">
                <a:solidFill>
                  <a:srgbClr val="3B2F20"/>
                </a:solidFill>
                <a:latin typeface="Cabin"/>
              </a:rPr>
              <a:t>: </a:t>
            </a:r>
          </a:p>
          <a:p>
            <a:pPr marL="952419" lvl="2" indent="-571500" algn="l">
              <a:lnSpc>
                <a:spcPct val="150000"/>
              </a:lnSpc>
              <a:buFontTx/>
              <a:buChar char="-"/>
            </a:pPr>
            <a:r>
              <a:rPr lang="en-US" sz="3600" dirty="0" err="1" smtClean="0">
                <a:solidFill>
                  <a:srgbClr val="3B2F20"/>
                </a:solidFill>
                <a:latin typeface="Cabin"/>
              </a:rPr>
              <a:t>Giải</a:t>
            </a:r>
            <a:r>
              <a:rPr lang="en-US" sz="3600" dirty="0" smtClean="0">
                <a:solidFill>
                  <a:srgbClr val="3B2F20"/>
                </a:solidFill>
                <a:latin typeface="Cabin"/>
              </a:rPr>
              <a:t> </a:t>
            </a:r>
            <a:r>
              <a:rPr lang="en-US" sz="3600" dirty="0" err="1" smtClean="0">
                <a:solidFill>
                  <a:srgbClr val="3B2F20"/>
                </a:solidFill>
                <a:latin typeface="Cabin"/>
              </a:rPr>
              <a:t>tích</a:t>
            </a:r>
            <a:r>
              <a:rPr lang="en-US" sz="3600" dirty="0" smtClean="0">
                <a:solidFill>
                  <a:srgbClr val="3B2F20"/>
                </a:solidFill>
                <a:latin typeface="Cabin"/>
              </a:rPr>
              <a:t>: </a:t>
            </a:r>
            <a:r>
              <a:rPr lang="en-US" sz="3600" dirty="0" err="1" smtClean="0">
                <a:solidFill>
                  <a:srgbClr val="3B2F20"/>
                </a:solidFill>
                <a:latin typeface="Cabin"/>
              </a:rPr>
              <a:t>tích</a:t>
            </a:r>
            <a:r>
              <a:rPr lang="en-US" sz="3600" dirty="0" smtClean="0">
                <a:solidFill>
                  <a:srgbClr val="3B2F20"/>
                </a:solidFill>
                <a:latin typeface="Cabin"/>
              </a:rPr>
              <a:t> </a:t>
            </a:r>
            <a:r>
              <a:rPr lang="en-US" sz="3600" dirty="0" err="1" smtClean="0">
                <a:solidFill>
                  <a:srgbClr val="3B2F20"/>
                </a:solidFill>
                <a:latin typeface="Cabin"/>
              </a:rPr>
              <a:t>phân</a:t>
            </a:r>
            <a:r>
              <a:rPr lang="en-US" sz="3600" dirty="0" smtClean="0">
                <a:solidFill>
                  <a:srgbClr val="3B2F20"/>
                </a:solidFill>
                <a:latin typeface="Cabin"/>
              </a:rPr>
              <a:t>, </a:t>
            </a:r>
            <a:r>
              <a:rPr lang="en-US" sz="3600" dirty="0" err="1" smtClean="0">
                <a:solidFill>
                  <a:srgbClr val="3B2F20"/>
                </a:solidFill>
                <a:latin typeface="Cabin"/>
              </a:rPr>
              <a:t>đạo</a:t>
            </a:r>
            <a:r>
              <a:rPr lang="en-US" sz="3600" dirty="0" smtClean="0">
                <a:solidFill>
                  <a:srgbClr val="3B2F20"/>
                </a:solidFill>
                <a:latin typeface="Cabin"/>
              </a:rPr>
              <a:t> </a:t>
            </a:r>
            <a:r>
              <a:rPr lang="en-US" sz="3600" dirty="0" err="1" smtClean="0">
                <a:solidFill>
                  <a:srgbClr val="3B2F20"/>
                </a:solidFill>
                <a:latin typeface="Cabin"/>
              </a:rPr>
              <a:t>hàm</a:t>
            </a:r>
            <a:r>
              <a:rPr lang="en-US" sz="3600" dirty="0" smtClean="0">
                <a:solidFill>
                  <a:srgbClr val="3B2F20"/>
                </a:solidFill>
                <a:latin typeface="Cabin"/>
              </a:rPr>
              <a:t>, </a:t>
            </a:r>
            <a:r>
              <a:rPr lang="en-US" sz="3600" dirty="0" err="1" smtClean="0">
                <a:solidFill>
                  <a:srgbClr val="3B2F20"/>
                </a:solidFill>
                <a:latin typeface="Cabin"/>
              </a:rPr>
              <a:t>khai</a:t>
            </a:r>
            <a:r>
              <a:rPr lang="en-US" sz="3600" dirty="0" smtClean="0">
                <a:solidFill>
                  <a:srgbClr val="3B2F20"/>
                </a:solidFill>
                <a:latin typeface="Cabin"/>
              </a:rPr>
              <a:t> </a:t>
            </a:r>
            <a:r>
              <a:rPr lang="en-US" sz="3600" dirty="0" err="1" smtClean="0">
                <a:solidFill>
                  <a:srgbClr val="3B2F20"/>
                </a:solidFill>
                <a:latin typeface="Cabin"/>
              </a:rPr>
              <a:t>triển</a:t>
            </a:r>
            <a:r>
              <a:rPr lang="en-US" sz="3600" dirty="0" smtClean="0">
                <a:solidFill>
                  <a:srgbClr val="3B2F20"/>
                </a:solidFill>
                <a:latin typeface="Cabin"/>
              </a:rPr>
              <a:t> </a:t>
            </a:r>
            <a:r>
              <a:rPr lang="en-US" sz="3600" dirty="0" err="1" smtClean="0">
                <a:solidFill>
                  <a:srgbClr val="3B2F20"/>
                </a:solidFill>
                <a:latin typeface="Cabin"/>
              </a:rPr>
              <a:t>và</a:t>
            </a:r>
            <a:r>
              <a:rPr lang="en-US" sz="3600" dirty="0" smtClean="0">
                <a:solidFill>
                  <a:srgbClr val="3B2F20"/>
                </a:solidFill>
                <a:latin typeface="Cabin"/>
              </a:rPr>
              <a:t> </a:t>
            </a:r>
            <a:r>
              <a:rPr lang="en-US" sz="3600" dirty="0" err="1" smtClean="0">
                <a:solidFill>
                  <a:srgbClr val="3B2F20"/>
                </a:solidFill>
                <a:latin typeface="Cabin"/>
              </a:rPr>
              <a:t>rút</a:t>
            </a:r>
            <a:r>
              <a:rPr lang="en-US" sz="3600" dirty="0" smtClean="0">
                <a:solidFill>
                  <a:srgbClr val="3B2F20"/>
                </a:solidFill>
                <a:latin typeface="Cabin"/>
              </a:rPr>
              <a:t> </a:t>
            </a:r>
            <a:r>
              <a:rPr lang="en-US" sz="3600" dirty="0" err="1" smtClean="0">
                <a:solidFill>
                  <a:srgbClr val="3B2F20"/>
                </a:solidFill>
                <a:latin typeface="Cabin"/>
              </a:rPr>
              <a:t>gọn</a:t>
            </a:r>
            <a:r>
              <a:rPr lang="en-US" sz="3600" dirty="0" smtClean="0">
                <a:solidFill>
                  <a:srgbClr val="3B2F20"/>
                </a:solidFill>
                <a:latin typeface="Cabin"/>
              </a:rPr>
              <a:t> </a:t>
            </a:r>
            <a:r>
              <a:rPr lang="en-US" sz="3600" dirty="0" err="1" smtClean="0">
                <a:solidFill>
                  <a:srgbClr val="3B2F20"/>
                </a:solidFill>
                <a:latin typeface="Cabin"/>
              </a:rPr>
              <a:t>biểu</a:t>
            </a:r>
            <a:r>
              <a:rPr lang="en-US" sz="3600" dirty="0" smtClean="0">
                <a:solidFill>
                  <a:srgbClr val="3B2F20"/>
                </a:solidFill>
                <a:latin typeface="Cabin"/>
              </a:rPr>
              <a:t> </a:t>
            </a:r>
            <a:r>
              <a:rPr lang="en-US" sz="3600" dirty="0" err="1" smtClean="0">
                <a:solidFill>
                  <a:srgbClr val="3B2F20"/>
                </a:solidFill>
                <a:latin typeface="Cabin"/>
              </a:rPr>
              <a:t>thức</a:t>
            </a:r>
            <a:r>
              <a:rPr lang="en-US" sz="3600" dirty="0" smtClean="0">
                <a:solidFill>
                  <a:srgbClr val="3B2F20"/>
                </a:solidFill>
                <a:latin typeface="Cabin"/>
              </a:rPr>
              <a:t>, </a:t>
            </a:r>
            <a:r>
              <a:rPr lang="en-US" sz="3600" dirty="0" err="1" smtClean="0">
                <a:solidFill>
                  <a:srgbClr val="3B2F20"/>
                </a:solidFill>
                <a:latin typeface="Cabin"/>
              </a:rPr>
              <a:t>giới</a:t>
            </a:r>
            <a:r>
              <a:rPr lang="en-US" sz="3600" dirty="0" smtClean="0">
                <a:solidFill>
                  <a:srgbClr val="3B2F20"/>
                </a:solidFill>
                <a:latin typeface="Cabin"/>
              </a:rPr>
              <a:t> </a:t>
            </a:r>
            <a:r>
              <a:rPr lang="en-US" sz="3600" dirty="0" err="1" smtClean="0">
                <a:solidFill>
                  <a:srgbClr val="3B2F20"/>
                </a:solidFill>
                <a:latin typeface="Cabin"/>
              </a:rPr>
              <a:t>hạn</a:t>
            </a:r>
            <a:endParaRPr lang="en-US" sz="3600" dirty="0" smtClean="0">
              <a:solidFill>
                <a:srgbClr val="3B2F20"/>
              </a:solidFill>
              <a:latin typeface="Cabin"/>
            </a:endParaRPr>
          </a:p>
          <a:p>
            <a:pPr marL="952419" lvl="2" indent="-571500" algn="l">
              <a:lnSpc>
                <a:spcPct val="150000"/>
              </a:lnSpc>
              <a:buFontTx/>
              <a:buChar char="-"/>
            </a:pPr>
            <a:r>
              <a:rPr lang="en-US" sz="3600" dirty="0" err="1" smtClean="0">
                <a:solidFill>
                  <a:srgbClr val="3B2F20"/>
                </a:solidFill>
                <a:latin typeface="Cabin"/>
              </a:rPr>
              <a:t>Đại</a:t>
            </a:r>
            <a:r>
              <a:rPr lang="en-US" sz="3600" dirty="0" smtClean="0">
                <a:solidFill>
                  <a:srgbClr val="3B2F20"/>
                </a:solidFill>
                <a:latin typeface="Cabin"/>
              </a:rPr>
              <a:t> </a:t>
            </a:r>
            <a:r>
              <a:rPr lang="en-US" sz="3600" dirty="0" err="1" smtClean="0">
                <a:solidFill>
                  <a:srgbClr val="3B2F20"/>
                </a:solidFill>
                <a:latin typeface="Cabin"/>
              </a:rPr>
              <a:t>số</a:t>
            </a:r>
            <a:r>
              <a:rPr lang="en-US" sz="3600" dirty="0" smtClean="0">
                <a:solidFill>
                  <a:srgbClr val="3B2F20"/>
                </a:solidFill>
                <a:latin typeface="Cabin"/>
              </a:rPr>
              <a:t> </a:t>
            </a:r>
            <a:r>
              <a:rPr lang="en-US" sz="3600" dirty="0" err="1" smtClean="0">
                <a:solidFill>
                  <a:srgbClr val="3B2F20"/>
                </a:solidFill>
                <a:latin typeface="Cabin"/>
              </a:rPr>
              <a:t>tuyến</a:t>
            </a:r>
            <a:r>
              <a:rPr lang="en-US" sz="3600" dirty="0" smtClean="0">
                <a:solidFill>
                  <a:srgbClr val="3B2F20"/>
                </a:solidFill>
                <a:latin typeface="Cabin"/>
              </a:rPr>
              <a:t> </a:t>
            </a:r>
            <a:r>
              <a:rPr lang="en-US" sz="3600" dirty="0" err="1" smtClean="0">
                <a:solidFill>
                  <a:srgbClr val="3B2F20"/>
                </a:solidFill>
                <a:latin typeface="Cabin"/>
              </a:rPr>
              <a:t>tính</a:t>
            </a:r>
            <a:r>
              <a:rPr lang="en-US" sz="3600" dirty="0" smtClean="0">
                <a:solidFill>
                  <a:srgbClr val="3B2F20"/>
                </a:solidFill>
                <a:latin typeface="Cabin"/>
              </a:rPr>
              <a:t>: </a:t>
            </a:r>
            <a:r>
              <a:rPr lang="en-US" sz="3600" dirty="0" err="1" smtClean="0">
                <a:solidFill>
                  <a:srgbClr val="3B2F20"/>
                </a:solidFill>
                <a:latin typeface="Cabin"/>
              </a:rPr>
              <a:t>Giải</a:t>
            </a:r>
            <a:r>
              <a:rPr lang="en-US" sz="3600" dirty="0" smtClean="0">
                <a:solidFill>
                  <a:srgbClr val="3B2F20"/>
                </a:solidFill>
                <a:latin typeface="Cabin"/>
              </a:rPr>
              <a:t> </a:t>
            </a:r>
            <a:r>
              <a:rPr lang="en-US" sz="3600" dirty="0" err="1" smtClean="0">
                <a:solidFill>
                  <a:srgbClr val="3B2F20"/>
                </a:solidFill>
                <a:latin typeface="Cabin"/>
              </a:rPr>
              <a:t>hệ</a:t>
            </a:r>
            <a:r>
              <a:rPr lang="en-US" sz="3600" dirty="0" smtClean="0">
                <a:solidFill>
                  <a:srgbClr val="3B2F20"/>
                </a:solidFill>
                <a:latin typeface="Cabin"/>
              </a:rPr>
              <a:t> </a:t>
            </a:r>
            <a:r>
              <a:rPr lang="en-US" sz="3600" dirty="0" err="1" smtClean="0">
                <a:solidFill>
                  <a:srgbClr val="3B2F20"/>
                </a:solidFill>
                <a:latin typeface="Cabin"/>
              </a:rPr>
              <a:t>phương</a:t>
            </a:r>
            <a:r>
              <a:rPr lang="en-US" sz="3600" dirty="0" smtClean="0">
                <a:solidFill>
                  <a:srgbClr val="3B2F20"/>
                </a:solidFill>
                <a:latin typeface="Cabin"/>
              </a:rPr>
              <a:t> </a:t>
            </a:r>
            <a:r>
              <a:rPr lang="en-US" sz="3600" dirty="0" err="1" smtClean="0">
                <a:solidFill>
                  <a:srgbClr val="3B2F20"/>
                </a:solidFill>
                <a:latin typeface="Cabin"/>
              </a:rPr>
              <a:t>trình</a:t>
            </a:r>
            <a:r>
              <a:rPr lang="en-US" sz="3600" dirty="0" smtClean="0">
                <a:solidFill>
                  <a:srgbClr val="3B2F20"/>
                </a:solidFill>
                <a:latin typeface="Cabin"/>
              </a:rPr>
              <a:t>, </a:t>
            </a:r>
            <a:r>
              <a:rPr lang="en-US" sz="3600" dirty="0" err="1" smtClean="0">
                <a:solidFill>
                  <a:srgbClr val="3B2F20"/>
                </a:solidFill>
                <a:latin typeface="Cabin"/>
              </a:rPr>
              <a:t>tính</a:t>
            </a:r>
            <a:r>
              <a:rPr lang="en-US" sz="3600" dirty="0" smtClean="0">
                <a:solidFill>
                  <a:srgbClr val="3B2F20"/>
                </a:solidFill>
                <a:latin typeface="Cabin"/>
              </a:rPr>
              <a:t> </a:t>
            </a:r>
            <a:r>
              <a:rPr lang="en-US" sz="3600" dirty="0" err="1" smtClean="0">
                <a:solidFill>
                  <a:srgbClr val="3B2F20"/>
                </a:solidFill>
                <a:latin typeface="Cabin"/>
              </a:rPr>
              <a:t>bậc</a:t>
            </a:r>
            <a:r>
              <a:rPr lang="en-US" sz="3600" dirty="0" smtClean="0">
                <a:solidFill>
                  <a:srgbClr val="3B2F20"/>
                </a:solidFill>
                <a:latin typeface="Cabin"/>
              </a:rPr>
              <a:t> ma </a:t>
            </a:r>
            <a:r>
              <a:rPr lang="en-US" sz="3600" dirty="0" err="1" smtClean="0">
                <a:solidFill>
                  <a:srgbClr val="3B2F20"/>
                </a:solidFill>
                <a:latin typeface="Cabin"/>
              </a:rPr>
              <a:t>trận</a:t>
            </a:r>
            <a:r>
              <a:rPr lang="en-US" sz="3600" dirty="0" smtClean="0">
                <a:solidFill>
                  <a:srgbClr val="3B2F20"/>
                </a:solidFill>
                <a:latin typeface="Cabin"/>
              </a:rPr>
              <a:t>, </a:t>
            </a:r>
            <a:r>
              <a:rPr lang="en-US" sz="3600" dirty="0" err="1" smtClean="0">
                <a:solidFill>
                  <a:srgbClr val="3B2F20"/>
                </a:solidFill>
                <a:latin typeface="Cabin"/>
              </a:rPr>
              <a:t>xem</a:t>
            </a:r>
            <a:r>
              <a:rPr lang="en-US" sz="3600" dirty="0" smtClean="0">
                <a:solidFill>
                  <a:srgbClr val="3B2F20"/>
                </a:solidFill>
                <a:latin typeface="Cabin"/>
              </a:rPr>
              <a:t> </a:t>
            </a:r>
            <a:r>
              <a:rPr lang="en-US" sz="3600" dirty="0" err="1" smtClean="0">
                <a:solidFill>
                  <a:srgbClr val="3B2F20"/>
                </a:solidFill>
                <a:latin typeface="Cabin"/>
              </a:rPr>
              <a:t>lịch</a:t>
            </a:r>
            <a:r>
              <a:rPr lang="en-US" sz="3600" dirty="0" smtClean="0">
                <a:solidFill>
                  <a:srgbClr val="3B2F20"/>
                </a:solidFill>
                <a:latin typeface="Cabin"/>
              </a:rPr>
              <a:t> </a:t>
            </a:r>
            <a:r>
              <a:rPr lang="en-US" sz="3600" dirty="0" err="1" smtClean="0">
                <a:solidFill>
                  <a:srgbClr val="3B2F20"/>
                </a:solidFill>
                <a:latin typeface="Cabin"/>
              </a:rPr>
              <a:t>sử</a:t>
            </a:r>
            <a:r>
              <a:rPr lang="en-US" sz="3600" dirty="0" smtClean="0">
                <a:solidFill>
                  <a:srgbClr val="3B2F20"/>
                </a:solidFill>
                <a:latin typeface="Cabin"/>
              </a:rPr>
              <a:t>, </a:t>
            </a:r>
            <a:r>
              <a:rPr lang="en-US" sz="3600" dirty="0" err="1" smtClean="0">
                <a:solidFill>
                  <a:srgbClr val="3B2F20"/>
                </a:solidFill>
                <a:latin typeface="Cabin"/>
              </a:rPr>
              <a:t>cho</a:t>
            </a:r>
            <a:r>
              <a:rPr lang="en-US" sz="3600" dirty="0" smtClean="0">
                <a:solidFill>
                  <a:srgbClr val="3B2F20"/>
                </a:solidFill>
                <a:latin typeface="Cabin"/>
              </a:rPr>
              <a:t> </a:t>
            </a:r>
            <a:r>
              <a:rPr lang="en-US" sz="3600" dirty="0" err="1" smtClean="0">
                <a:solidFill>
                  <a:srgbClr val="3B2F20"/>
                </a:solidFill>
                <a:latin typeface="Cabin"/>
              </a:rPr>
              <a:t>phép</a:t>
            </a:r>
            <a:r>
              <a:rPr lang="en-US" sz="3600" dirty="0" smtClean="0">
                <a:solidFill>
                  <a:srgbClr val="3B2F20"/>
                </a:solidFill>
                <a:latin typeface="Cabin"/>
              </a:rPr>
              <a:t> </a:t>
            </a:r>
            <a:r>
              <a:rPr lang="en-US" sz="3600" dirty="0" err="1" smtClean="0">
                <a:solidFill>
                  <a:srgbClr val="3B2F20"/>
                </a:solidFill>
                <a:latin typeface="Cabin"/>
              </a:rPr>
              <a:t>nhập</a:t>
            </a:r>
            <a:r>
              <a:rPr lang="en-US" sz="3600" dirty="0" smtClean="0">
                <a:solidFill>
                  <a:srgbClr val="3B2F20"/>
                </a:solidFill>
                <a:latin typeface="Cabin"/>
              </a:rPr>
              <a:t> </a:t>
            </a:r>
            <a:r>
              <a:rPr lang="en-US" sz="3600" dirty="0" err="1" smtClean="0">
                <a:solidFill>
                  <a:srgbClr val="3B2F20"/>
                </a:solidFill>
                <a:latin typeface="Cabin"/>
              </a:rPr>
              <a:t>số</a:t>
            </a:r>
            <a:r>
              <a:rPr lang="en-US" sz="3600" dirty="0" smtClean="0">
                <a:solidFill>
                  <a:srgbClr val="3B2F20"/>
                </a:solidFill>
                <a:latin typeface="Cabin"/>
              </a:rPr>
              <a:t> </a:t>
            </a:r>
            <a:r>
              <a:rPr lang="en-US" sz="3600" dirty="0" err="1" smtClean="0">
                <a:solidFill>
                  <a:srgbClr val="3B2F20"/>
                </a:solidFill>
                <a:latin typeface="Cabin"/>
              </a:rPr>
              <a:t>phương</a:t>
            </a:r>
            <a:r>
              <a:rPr lang="en-US" sz="3600" dirty="0" smtClean="0">
                <a:solidFill>
                  <a:srgbClr val="3B2F20"/>
                </a:solidFill>
                <a:latin typeface="Cabin"/>
              </a:rPr>
              <a:t> </a:t>
            </a:r>
            <a:r>
              <a:rPr lang="en-US" sz="3600" dirty="0" err="1" smtClean="0">
                <a:solidFill>
                  <a:srgbClr val="3B2F20"/>
                </a:solidFill>
                <a:latin typeface="Cabin"/>
              </a:rPr>
              <a:t>trình</a:t>
            </a:r>
            <a:r>
              <a:rPr lang="en-US" sz="3600" dirty="0" smtClean="0">
                <a:solidFill>
                  <a:srgbClr val="3B2F20"/>
                </a:solidFill>
                <a:latin typeface="Cabin"/>
              </a:rPr>
              <a:t>.</a:t>
            </a:r>
            <a:endParaRPr lang="en-US" sz="3600" dirty="0" smtClean="0">
              <a:solidFill>
                <a:srgbClr val="3B2F20"/>
              </a:solidFill>
              <a:latin typeface="Cabi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764534" y="-342900"/>
            <a:ext cx="10789713" cy="10947337"/>
          </a:xfrm>
          <a:custGeom>
            <a:avLst/>
            <a:gdLst/>
            <a:ahLst/>
            <a:cxnLst/>
            <a:rect l="l" t="t" r="r" b="b"/>
            <a:pathLst>
              <a:path w="10789713" h="10947337">
                <a:moveTo>
                  <a:pt x="0" y="0"/>
                </a:moveTo>
                <a:lnTo>
                  <a:pt x="10789713" y="0"/>
                </a:lnTo>
                <a:lnTo>
                  <a:pt x="10789713" y="10947336"/>
                </a:lnTo>
                <a:lnTo>
                  <a:pt x="0" y="1094733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AutoShape 4"/>
          <p:cNvSpPr/>
          <p:nvPr/>
        </p:nvSpPr>
        <p:spPr>
          <a:xfrm>
            <a:off x="12115800" y="2799521"/>
            <a:ext cx="9194760" cy="47625"/>
          </a:xfrm>
          <a:prstGeom prst="line">
            <a:avLst/>
          </a:prstGeom>
          <a:ln w="38100" cap="rnd">
            <a:solidFill>
              <a:srgbClr val="FFFEF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TextBox 8"/>
          <p:cNvSpPr txBox="1"/>
          <p:nvPr/>
        </p:nvSpPr>
        <p:spPr>
          <a:xfrm>
            <a:off x="800849" y="6737059"/>
            <a:ext cx="7195257" cy="15077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3679"/>
              </a:lnSpc>
            </a:pPr>
            <a:r>
              <a:rPr lang="en-US" sz="6000" dirty="0" err="1" smtClean="0">
                <a:solidFill>
                  <a:srgbClr val="3B2F20"/>
                </a:solidFill>
                <a:latin typeface="Montserrat Bold"/>
              </a:rPr>
              <a:t>Giao</a:t>
            </a:r>
            <a:r>
              <a:rPr lang="en-US" sz="6000" dirty="0" smtClean="0">
                <a:solidFill>
                  <a:srgbClr val="3B2F20"/>
                </a:solidFill>
                <a:latin typeface="Montserrat Bold"/>
              </a:rPr>
              <a:t> </a:t>
            </a:r>
            <a:r>
              <a:rPr lang="en-US" sz="6000" dirty="0" err="1" smtClean="0">
                <a:solidFill>
                  <a:srgbClr val="3B2F20"/>
                </a:solidFill>
                <a:latin typeface="Montserrat Bold"/>
              </a:rPr>
              <a:t>diện</a:t>
            </a:r>
            <a:r>
              <a:rPr lang="en-US" sz="6000" dirty="0" smtClean="0">
                <a:solidFill>
                  <a:srgbClr val="3B2F20"/>
                </a:solidFill>
                <a:latin typeface="Montserrat Bold"/>
              </a:rPr>
              <a:t> </a:t>
            </a:r>
            <a:r>
              <a:rPr lang="en-US" sz="6000" dirty="0" err="1" smtClean="0">
                <a:solidFill>
                  <a:srgbClr val="3B2F20"/>
                </a:solidFill>
                <a:latin typeface="Montserrat Bold"/>
              </a:rPr>
              <a:t>giải</a:t>
            </a:r>
            <a:r>
              <a:rPr lang="en-US" sz="6000" dirty="0" smtClean="0">
                <a:solidFill>
                  <a:srgbClr val="3B2F20"/>
                </a:solidFill>
                <a:latin typeface="Montserrat Bold"/>
              </a:rPr>
              <a:t> </a:t>
            </a:r>
            <a:r>
              <a:rPr lang="en-US" sz="6000" dirty="0" err="1" smtClean="0">
                <a:solidFill>
                  <a:srgbClr val="3B2F20"/>
                </a:solidFill>
                <a:latin typeface="Montserrat Bold"/>
              </a:rPr>
              <a:t>tích</a:t>
            </a:r>
            <a:endParaRPr lang="en-US" sz="6000" dirty="0">
              <a:solidFill>
                <a:srgbClr val="3B2F20"/>
              </a:solidFill>
              <a:latin typeface="Montserrat Bold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9262" y="1257300"/>
            <a:ext cx="8478433" cy="4529919"/>
          </a:xfrm>
          <a:prstGeom prst="rect">
            <a:avLst/>
          </a:prstGeom>
        </p:spPr>
      </p:pic>
      <p:sp>
        <p:nvSpPr>
          <p:cNvPr id="10" name="TextBox 4"/>
          <p:cNvSpPr txBox="1"/>
          <p:nvPr/>
        </p:nvSpPr>
        <p:spPr>
          <a:xfrm>
            <a:off x="8430581" y="35544"/>
            <a:ext cx="10198896" cy="40463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7500" dirty="0" err="1" smtClean="0">
                <a:solidFill>
                  <a:srgbClr val="3B2F20"/>
                </a:solidFill>
                <a:latin typeface="Montserrat"/>
              </a:rPr>
              <a:t>Giao</a:t>
            </a:r>
            <a:r>
              <a:rPr lang="en-US" sz="7500" dirty="0" smtClean="0">
                <a:solidFill>
                  <a:srgbClr val="3B2F20"/>
                </a:solidFill>
                <a:latin typeface="Montserrat"/>
              </a:rPr>
              <a:t> </a:t>
            </a:r>
            <a:r>
              <a:rPr lang="en-US" sz="7500" dirty="0" err="1" smtClean="0">
                <a:solidFill>
                  <a:srgbClr val="3B2F20"/>
                </a:solidFill>
                <a:latin typeface="Montserrat"/>
              </a:rPr>
              <a:t>diện</a:t>
            </a:r>
            <a:r>
              <a:rPr lang="en-US" sz="7500" dirty="0" smtClean="0">
                <a:solidFill>
                  <a:srgbClr val="3B2F20"/>
                </a:solidFill>
                <a:latin typeface="Montserrat"/>
              </a:rPr>
              <a:t> </a:t>
            </a:r>
            <a:r>
              <a:rPr lang="en-US" sz="7500" dirty="0" err="1" smtClean="0">
                <a:solidFill>
                  <a:srgbClr val="3B2F20"/>
                </a:solidFill>
                <a:latin typeface="Montserrat"/>
              </a:rPr>
              <a:t>giải</a:t>
            </a:r>
            <a:r>
              <a:rPr lang="en-US" sz="7500" dirty="0" smtClean="0">
                <a:solidFill>
                  <a:srgbClr val="3B2F20"/>
                </a:solidFill>
                <a:latin typeface="Montserrat"/>
              </a:rPr>
              <a:t> </a:t>
            </a:r>
            <a:r>
              <a:rPr lang="en-US" sz="7500" dirty="0" err="1" smtClean="0">
                <a:solidFill>
                  <a:srgbClr val="3B2F20"/>
                </a:solidFill>
                <a:latin typeface="Montserrat"/>
              </a:rPr>
              <a:t>tích</a:t>
            </a:r>
            <a:r>
              <a:rPr lang="en-US" sz="7500" dirty="0" smtClean="0">
                <a:solidFill>
                  <a:srgbClr val="3B2F20"/>
                </a:solidFill>
                <a:latin typeface="Montserrat"/>
              </a:rPr>
              <a:t> </a:t>
            </a:r>
            <a:r>
              <a:rPr lang="en-US" sz="7500" dirty="0" err="1" smtClean="0">
                <a:solidFill>
                  <a:srgbClr val="3B2F20"/>
                </a:solidFill>
                <a:latin typeface="Montserrat"/>
              </a:rPr>
              <a:t>bao</a:t>
            </a:r>
            <a:r>
              <a:rPr lang="en-US" sz="7500" dirty="0" smtClean="0">
                <a:solidFill>
                  <a:srgbClr val="3B2F20"/>
                </a:solidFill>
                <a:latin typeface="Montserrat"/>
              </a:rPr>
              <a:t> </a:t>
            </a:r>
            <a:r>
              <a:rPr lang="en-US" sz="7500" dirty="0" err="1" smtClean="0">
                <a:solidFill>
                  <a:srgbClr val="3B2F20"/>
                </a:solidFill>
                <a:latin typeface="Montserrat"/>
              </a:rPr>
              <a:t>gồm</a:t>
            </a:r>
            <a:r>
              <a:rPr lang="en-US" sz="7500" dirty="0" smtClean="0">
                <a:solidFill>
                  <a:srgbClr val="3B2F20"/>
                </a:solidFill>
                <a:latin typeface="Montserrat"/>
              </a:rPr>
              <a:t>:</a:t>
            </a:r>
          </a:p>
          <a:p>
            <a:pPr algn="ctr">
              <a:lnSpc>
                <a:spcPts val="10800"/>
              </a:lnSpc>
            </a:pPr>
            <a:endParaRPr lang="en-US" sz="7500" dirty="0">
              <a:solidFill>
                <a:srgbClr val="3B2F20"/>
              </a:solidFill>
              <a:latin typeface="Montserrat"/>
            </a:endParaRPr>
          </a:p>
        </p:txBody>
      </p:sp>
      <p:sp>
        <p:nvSpPr>
          <p:cNvPr id="11" name="TextBox 4"/>
          <p:cNvSpPr txBox="1"/>
          <p:nvPr/>
        </p:nvSpPr>
        <p:spPr>
          <a:xfrm>
            <a:off x="9242274" y="4194947"/>
            <a:ext cx="9363319" cy="53860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lnSpc>
                <a:spcPct val="130000"/>
              </a:lnSpc>
              <a:buFontTx/>
              <a:buChar char="-"/>
            </a:pPr>
            <a:r>
              <a:rPr lang="en-US" sz="4000" dirty="0" err="1" smtClean="0">
                <a:solidFill>
                  <a:srgbClr val="3B2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sz="4000" dirty="0" smtClean="0">
                <a:solidFill>
                  <a:srgbClr val="3B2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4000" dirty="0" err="1" smtClean="0">
                <a:solidFill>
                  <a:srgbClr val="3B2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tích</a:t>
            </a:r>
            <a:r>
              <a:rPr lang="en-US" sz="4000" dirty="0" smtClean="0">
                <a:solidFill>
                  <a:srgbClr val="3B2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 smtClean="0">
                <a:solidFill>
                  <a:srgbClr val="3B2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sz="4000" dirty="0" smtClean="0">
                <a:solidFill>
                  <a:srgbClr val="3B2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4000" dirty="0" err="1" smtClean="0">
                <a:solidFill>
                  <a:srgbClr val="3B2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giới</a:t>
            </a:r>
            <a:r>
              <a:rPr lang="en-US" sz="4000" dirty="0" smtClean="0">
                <a:solidFill>
                  <a:srgbClr val="3B2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 smtClean="0">
                <a:solidFill>
                  <a:srgbClr val="3B2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hạn</a:t>
            </a:r>
            <a:r>
              <a:rPr lang="en-US" sz="4000" dirty="0" smtClean="0">
                <a:solidFill>
                  <a:srgbClr val="3B2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4000" dirty="0" err="1" smtClean="0">
                <a:solidFill>
                  <a:srgbClr val="3B2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đạo</a:t>
            </a:r>
            <a:r>
              <a:rPr lang="en-US" sz="4000" dirty="0" smtClean="0">
                <a:solidFill>
                  <a:srgbClr val="3B2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 smtClean="0">
                <a:solidFill>
                  <a:srgbClr val="3B2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hàm</a:t>
            </a:r>
            <a:r>
              <a:rPr lang="en-US" sz="4000" dirty="0" smtClean="0">
                <a:solidFill>
                  <a:srgbClr val="3B2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4000" dirty="0" err="1" smtClean="0">
                <a:solidFill>
                  <a:srgbClr val="3B2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khai</a:t>
            </a:r>
            <a:r>
              <a:rPr lang="en-US" sz="4000" dirty="0" smtClean="0">
                <a:solidFill>
                  <a:srgbClr val="3B2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 smtClean="0">
                <a:solidFill>
                  <a:srgbClr val="3B2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sz="4000" dirty="0" smtClean="0">
                <a:solidFill>
                  <a:srgbClr val="3B2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4000" dirty="0" err="1" smtClean="0">
                <a:solidFill>
                  <a:srgbClr val="3B2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rút</a:t>
            </a:r>
            <a:r>
              <a:rPr lang="en-US" sz="4000" dirty="0" smtClean="0">
                <a:solidFill>
                  <a:srgbClr val="3B2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 smtClean="0">
                <a:solidFill>
                  <a:srgbClr val="3B2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gọn</a:t>
            </a:r>
            <a:r>
              <a:rPr lang="en-US" sz="4000" dirty="0" smtClean="0">
                <a:solidFill>
                  <a:srgbClr val="3B2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4000" dirty="0" err="1" smtClean="0">
                <a:solidFill>
                  <a:srgbClr val="3B2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xóa</a:t>
            </a:r>
            <a:r>
              <a:rPr lang="en-US" sz="4000" dirty="0" smtClean="0">
                <a:solidFill>
                  <a:srgbClr val="3B2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 smtClean="0">
                <a:solidFill>
                  <a:srgbClr val="3B2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sz="4000" dirty="0" smtClean="0">
                <a:solidFill>
                  <a:srgbClr val="3B2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 smtClean="0">
                <a:solidFill>
                  <a:srgbClr val="3B2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endParaRPr lang="en-US" sz="4000" dirty="0" smtClean="0">
              <a:solidFill>
                <a:srgbClr val="3B2F2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571500">
              <a:lnSpc>
                <a:spcPct val="130000"/>
              </a:lnSpc>
              <a:buFontTx/>
              <a:buChar char="-"/>
            </a:pPr>
            <a:r>
              <a:rPr lang="en-US" sz="4000" dirty="0" err="1" smtClean="0">
                <a:solidFill>
                  <a:srgbClr val="3B2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sz="4000" dirty="0" smtClean="0">
                <a:solidFill>
                  <a:srgbClr val="3B2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 smtClean="0">
                <a:solidFill>
                  <a:srgbClr val="3B2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sz="4000" dirty="0" smtClean="0">
                <a:solidFill>
                  <a:srgbClr val="3B2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 smtClean="0">
                <a:solidFill>
                  <a:srgbClr val="3B2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r>
              <a:rPr lang="en-US" sz="4000" dirty="0" smtClean="0">
                <a:solidFill>
                  <a:srgbClr val="3B2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 smtClean="0">
                <a:solidFill>
                  <a:srgbClr val="3B2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sz="4000" dirty="0" smtClean="0">
                <a:solidFill>
                  <a:srgbClr val="3B2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 smtClean="0">
                <a:solidFill>
                  <a:srgbClr val="3B2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nhập</a:t>
            </a:r>
            <a:r>
              <a:rPr lang="en-US" sz="4000" dirty="0" smtClean="0">
                <a:solidFill>
                  <a:srgbClr val="3B2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 smtClean="0">
                <a:solidFill>
                  <a:srgbClr val="3B2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đủ</a:t>
            </a:r>
            <a:r>
              <a:rPr lang="en-US" sz="4000" dirty="0" smtClean="0">
                <a:solidFill>
                  <a:srgbClr val="3B2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 smtClean="0">
                <a:solidFill>
                  <a:srgbClr val="3B2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4000" dirty="0" smtClean="0">
                <a:solidFill>
                  <a:srgbClr val="3B2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tin </a:t>
            </a:r>
            <a:r>
              <a:rPr lang="en-US" sz="4000" dirty="0" err="1" smtClean="0">
                <a:solidFill>
                  <a:srgbClr val="3B2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thì</a:t>
            </a:r>
            <a:r>
              <a:rPr lang="en-US" sz="4000" dirty="0" smtClean="0">
                <a:solidFill>
                  <a:srgbClr val="3B2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 smtClean="0">
                <a:solidFill>
                  <a:srgbClr val="3B2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sz="4000" dirty="0" smtClean="0">
                <a:solidFill>
                  <a:srgbClr val="3B2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 smtClean="0">
                <a:solidFill>
                  <a:srgbClr val="3B2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sz="4000" dirty="0" smtClean="0">
                <a:solidFill>
                  <a:srgbClr val="3B2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 smtClean="0">
                <a:solidFill>
                  <a:srgbClr val="3B2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sẽ</a:t>
            </a:r>
            <a:r>
              <a:rPr lang="en-US" sz="4000" dirty="0" smtClean="0">
                <a:solidFill>
                  <a:srgbClr val="3B2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 smtClean="0">
                <a:solidFill>
                  <a:srgbClr val="3B2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báo</a:t>
            </a:r>
            <a:r>
              <a:rPr lang="en-US" sz="4000" dirty="0" smtClean="0">
                <a:solidFill>
                  <a:srgbClr val="3B2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 smtClean="0">
                <a:solidFill>
                  <a:srgbClr val="3B2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4000" dirty="0" smtClean="0">
                <a:solidFill>
                  <a:srgbClr val="3B2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 smtClean="0">
                <a:solidFill>
                  <a:srgbClr val="3B2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báo</a:t>
            </a:r>
            <a:r>
              <a:rPr lang="en-US" sz="4000" dirty="0" smtClean="0">
                <a:solidFill>
                  <a:srgbClr val="3B2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 smtClean="0">
                <a:solidFill>
                  <a:srgbClr val="3B2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yêu</a:t>
            </a:r>
            <a:r>
              <a:rPr lang="en-US" sz="4000" dirty="0" smtClean="0">
                <a:solidFill>
                  <a:srgbClr val="3B2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 smtClean="0">
                <a:solidFill>
                  <a:srgbClr val="3B2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cầu</a:t>
            </a:r>
            <a:r>
              <a:rPr lang="en-US" sz="4000" dirty="0" smtClean="0">
                <a:solidFill>
                  <a:srgbClr val="3B2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 smtClean="0">
                <a:solidFill>
                  <a:srgbClr val="3B2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sz="4000" dirty="0" smtClean="0">
                <a:solidFill>
                  <a:srgbClr val="3B2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 smtClean="0">
                <a:solidFill>
                  <a:srgbClr val="3B2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r>
              <a:rPr lang="en-US" sz="4000" dirty="0" smtClean="0">
                <a:solidFill>
                  <a:srgbClr val="3B2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 smtClean="0">
                <a:solidFill>
                  <a:srgbClr val="3B2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nhập</a:t>
            </a:r>
            <a:r>
              <a:rPr lang="en-US" sz="4000" dirty="0" smtClean="0">
                <a:solidFill>
                  <a:srgbClr val="3B2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 smtClean="0">
                <a:solidFill>
                  <a:srgbClr val="3B2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đầy</a:t>
            </a:r>
            <a:r>
              <a:rPr lang="en-US" sz="4000" dirty="0" smtClean="0">
                <a:solidFill>
                  <a:srgbClr val="3B2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 smtClean="0">
                <a:solidFill>
                  <a:srgbClr val="3B2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đủ</a:t>
            </a:r>
            <a:endParaRPr lang="en-US" sz="4000" dirty="0" smtClean="0">
              <a:solidFill>
                <a:srgbClr val="3B2F2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ts val="10800"/>
              </a:lnSpc>
            </a:pPr>
            <a:endParaRPr lang="en-US" sz="7500" dirty="0">
              <a:solidFill>
                <a:srgbClr val="3B2F2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Freeform 10"/>
          <p:cNvSpPr/>
          <p:nvPr/>
        </p:nvSpPr>
        <p:spPr>
          <a:xfrm>
            <a:off x="4603574" y="292106"/>
            <a:ext cx="1467617" cy="1601037"/>
          </a:xfrm>
          <a:custGeom>
            <a:avLst/>
            <a:gdLst/>
            <a:ahLst/>
            <a:cxnLst/>
            <a:rect l="l" t="t" r="r" b="b"/>
            <a:pathLst>
              <a:path w="1467617" h="1601037">
                <a:moveTo>
                  <a:pt x="0" y="0"/>
                </a:moveTo>
                <a:lnTo>
                  <a:pt x="1467617" y="0"/>
                </a:lnTo>
                <a:lnTo>
                  <a:pt x="1467617" y="1601037"/>
                </a:lnTo>
                <a:lnTo>
                  <a:pt x="0" y="160103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b="-13"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4365" r="-15" b="-87087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3739474" y="7300968"/>
            <a:ext cx="11728848" cy="12478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6600" b="1" dirty="0" err="1" smtClean="0">
                <a:solidFill>
                  <a:srgbClr val="3B2F20"/>
                </a:solidFill>
                <a:latin typeface="Montserrat"/>
              </a:rPr>
              <a:t>Giao</a:t>
            </a:r>
            <a:r>
              <a:rPr lang="en-US" sz="6600" b="1" dirty="0" smtClean="0">
                <a:solidFill>
                  <a:srgbClr val="3B2F20"/>
                </a:solidFill>
                <a:latin typeface="Montserrat"/>
              </a:rPr>
              <a:t> </a:t>
            </a:r>
            <a:r>
              <a:rPr lang="en-US" sz="6600" b="1" dirty="0" err="1" smtClean="0">
                <a:solidFill>
                  <a:srgbClr val="3B2F20"/>
                </a:solidFill>
                <a:latin typeface="Montserrat"/>
              </a:rPr>
              <a:t>diện</a:t>
            </a:r>
            <a:r>
              <a:rPr lang="en-US" sz="6600" b="1" dirty="0" smtClean="0">
                <a:solidFill>
                  <a:srgbClr val="3B2F20"/>
                </a:solidFill>
                <a:latin typeface="Montserrat"/>
              </a:rPr>
              <a:t> </a:t>
            </a:r>
            <a:r>
              <a:rPr lang="en-US" sz="6600" b="1" dirty="0" err="1" smtClean="0">
                <a:solidFill>
                  <a:srgbClr val="3B2F20"/>
                </a:solidFill>
                <a:latin typeface="Montserrat"/>
              </a:rPr>
              <a:t>Đại</a:t>
            </a:r>
            <a:r>
              <a:rPr lang="en-US" sz="6600" b="1" dirty="0" smtClean="0">
                <a:solidFill>
                  <a:srgbClr val="3B2F20"/>
                </a:solidFill>
                <a:latin typeface="Montserrat"/>
              </a:rPr>
              <a:t> </a:t>
            </a:r>
            <a:r>
              <a:rPr lang="en-US" sz="6600" b="1" dirty="0" err="1" smtClean="0">
                <a:solidFill>
                  <a:srgbClr val="3B2F20"/>
                </a:solidFill>
                <a:latin typeface="Montserrat"/>
              </a:rPr>
              <a:t>số</a:t>
            </a:r>
            <a:r>
              <a:rPr lang="en-US" sz="6600" b="1" dirty="0" smtClean="0">
                <a:solidFill>
                  <a:srgbClr val="3B2F20"/>
                </a:solidFill>
                <a:latin typeface="Montserrat"/>
              </a:rPr>
              <a:t> </a:t>
            </a:r>
            <a:r>
              <a:rPr lang="en-US" sz="6600" b="1" dirty="0" err="1" smtClean="0">
                <a:solidFill>
                  <a:srgbClr val="3B2F20"/>
                </a:solidFill>
                <a:latin typeface="Montserrat"/>
              </a:rPr>
              <a:t>tuyến</a:t>
            </a:r>
            <a:r>
              <a:rPr lang="en-US" sz="6600" b="1" dirty="0" smtClean="0">
                <a:solidFill>
                  <a:srgbClr val="3B2F20"/>
                </a:solidFill>
                <a:latin typeface="Montserrat"/>
              </a:rPr>
              <a:t> </a:t>
            </a:r>
            <a:r>
              <a:rPr lang="en-US" sz="6600" b="1" dirty="0" err="1" smtClean="0">
                <a:solidFill>
                  <a:srgbClr val="3B2F20"/>
                </a:solidFill>
                <a:latin typeface="Montserrat"/>
              </a:rPr>
              <a:t>tính</a:t>
            </a:r>
            <a:endParaRPr lang="en-US" sz="6600" b="1" dirty="0">
              <a:solidFill>
                <a:srgbClr val="3B2F20"/>
              </a:solidFill>
              <a:latin typeface="Montserrat"/>
            </a:endParaRPr>
          </a:p>
        </p:txBody>
      </p:sp>
      <p:sp>
        <p:nvSpPr>
          <p:cNvPr id="7" name="Freeform 7"/>
          <p:cNvSpPr/>
          <p:nvPr/>
        </p:nvSpPr>
        <p:spPr>
          <a:xfrm>
            <a:off x="8451236" y="8685963"/>
            <a:ext cx="1467617" cy="1601037"/>
          </a:xfrm>
          <a:custGeom>
            <a:avLst/>
            <a:gdLst/>
            <a:ahLst/>
            <a:cxnLst/>
            <a:rect l="l" t="t" r="r" b="b"/>
            <a:pathLst>
              <a:path w="1467617" h="1601037">
                <a:moveTo>
                  <a:pt x="0" y="0"/>
                </a:moveTo>
                <a:lnTo>
                  <a:pt x="1467617" y="0"/>
                </a:lnTo>
                <a:lnTo>
                  <a:pt x="1467617" y="1601037"/>
                </a:lnTo>
                <a:lnTo>
                  <a:pt x="0" y="160103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b="-13"/>
            </a:stretch>
          </a:blipFill>
        </p:spPr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65536" y="9525"/>
            <a:ext cx="9749337" cy="6997195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4365" r="-15" b="-87087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591133" y="3162300"/>
            <a:ext cx="7296407" cy="50783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en-US" sz="4400" dirty="0" err="1" smtClean="0">
                <a:solidFill>
                  <a:srgbClr val="3B2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Tích</a:t>
            </a:r>
            <a:r>
              <a:rPr lang="en-US" sz="4400" dirty="0" smtClean="0">
                <a:solidFill>
                  <a:srgbClr val="3B2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dirty="0" err="1" smtClean="0">
                <a:solidFill>
                  <a:srgbClr val="3B2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hợp</a:t>
            </a:r>
            <a:r>
              <a:rPr lang="en-US" sz="4400" dirty="0">
                <a:solidFill>
                  <a:srgbClr val="3B2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dirty="0" err="1" smtClean="0">
                <a:solidFill>
                  <a:srgbClr val="3B2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thêm</a:t>
            </a:r>
            <a:r>
              <a:rPr lang="en-US" sz="4400" dirty="0" smtClean="0">
                <a:solidFill>
                  <a:srgbClr val="3B2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dirty="0" err="1" smtClean="0">
                <a:solidFill>
                  <a:srgbClr val="3B2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4400" dirty="0" smtClean="0">
                <a:solidFill>
                  <a:srgbClr val="3B2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dirty="0" err="1" smtClean="0">
                <a:solidFill>
                  <a:srgbClr val="3B2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endParaRPr lang="en-US" sz="4400" dirty="0" smtClean="0">
              <a:solidFill>
                <a:srgbClr val="3B2F2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en-US" sz="4400" dirty="0" err="1" smtClean="0">
                <a:solidFill>
                  <a:srgbClr val="3B2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sz="4400" dirty="0" smtClean="0">
                <a:solidFill>
                  <a:srgbClr val="3B2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dirty="0" err="1" smtClean="0">
                <a:solidFill>
                  <a:srgbClr val="3B2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sz="4400" dirty="0" smtClean="0">
                <a:solidFill>
                  <a:srgbClr val="3B2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dirty="0" err="1" smtClean="0">
                <a:solidFill>
                  <a:srgbClr val="3B2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thân</a:t>
            </a:r>
            <a:r>
              <a:rPr lang="en-US" sz="4400" dirty="0" smtClean="0">
                <a:solidFill>
                  <a:srgbClr val="3B2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dirty="0" err="1" smtClean="0">
                <a:solidFill>
                  <a:srgbClr val="3B2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thiện</a:t>
            </a:r>
            <a:r>
              <a:rPr lang="en-US" sz="4400" dirty="0" smtClean="0">
                <a:solidFill>
                  <a:srgbClr val="3B2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dirty="0" err="1" smtClean="0">
                <a:solidFill>
                  <a:srgbClr val="3B2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4400" dirty="0" smtClean="0">
                <a:solidFill>
                  <a:srgbClr val="3B2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dirty="0" err="1" smtClean="0">
                <a:solidFill>
                  <a:srgbClr val="3B2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dễ</a:t>
            </a:r>
            <a:r>
              <a:rPr lang="en-US" sz="4400" dirty="0" smtClean="0">
                <a:solidFill>
                  <a:srgbClr val="3B2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dirty="0" err="1" smtClean="0">
                <a:solidFill>
                  <a:srgbClr val="3B2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4400" dirty="0" smtClean="0">
                <a:solidFill>
                  <a:srgbClr val="3B2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dirty="0" err="1" smtClean="0">
                <a:solidFill>
                  <a:srgbClr val="3B2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4400" dirty="0" smtClean="0">
                <a:solidFill>
                  <a:srgbClr val="3B2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dirty="0" err="1" smtClean="0">
                <a:solidFill>
                  <a:srgbClr val="3B2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hơn</a:t>
            </a:r>
            <a:endParaRPr lang="en-US" sz="4400" dirty="0" smtClean="0">
              <a:solidFill>
                <a:srgbClr val="3B2F2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en-US" sz="4400" dirty="0" err="1" smtClean="0">
                <a:solidFill>
                  <a:srgbClr val="3B2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4400" dirty="0" smtClean="0">
                <a:solidFill>
                  <a:srgbClr val="3B2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dirty="0" err="1" smtClean="0">
                <a:solidFill>
                  <a:srgbClr val="3B2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hợp</a:t>
            </a:r>
            <a:r>
              <a:rPr lang="en-US" sz="4400" dirty="0" smtClean="0">
                <a:solidFill>
                  <a:srgbClr val="3B2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dirty="0" err="1" smtClean="0">
                <a:solidFill>
                  <a:srgbClr val="3B2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vẽ</a:t>
            </a:r>
            <a:r>
              <a:rPr lang="en-US" sz="4400" dirty="0" smtClean="0">
                <a:solidFill>
                  <a:srgbClr val="3B2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dirty="0" err="1" smtClean="0">
                <a:solidFill>
                  <a:srgbClr val="3B2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biểu</a:t>
            </a:r>
            <a:r>
              <a:rPr lang="en-US" sz="4400" dirty="0" smtClean="0">
                <a:solidFill>
                  <a:srgbClr val="3B2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dirty="0" err="1" smtClean="0">
                <a:solidFill>
                  <a:srgbClr val="3B2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sz="4400" dirty="0" smtClean="0">
                <a:solidFill>
                  <a:srgbClr val="3B2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dirty="0" err="1" smtClean="0">
                <a:solidFill>
                  <a:srgbClr val="3B2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4400" dirty="0" smtClean="0">
                <a:solidFill>
                  <a:srgbClr val="3B2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dirty="0" err="1" smtClean="0">
                <a:solidFill>
                  <a:srgbClr val="3B2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sz="4400" dirty="0" smtClean="0">
                <a:solidFill>
                  <a:srgbClr val="3B2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dirty="0" err="1" smtClean="0">
                <a:solidFill>
                  <a:srgbClr val="3B2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thị</a:t>
            </a:r>
            <a:endParaRPr lang="en-US" sz="4400" dirty="0" smtClean="0">
              <a:solidFill>
                <a:srgbClr val="3B2F2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en-US" sz="4400" dirty="0" err="1" smtClean="0">
                <a:solidFill>
                  <a:srgbClr val="3B2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Hỗ</a:t>
            </a:r>
            <a:r>
              <a:rPr lang="en-US" sz="4400" dirty="0" smtClean="0">
                <a:solidFill>
                  <a:srgbClr val="3B2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dirty="0" err="1" smtClean="0">
                <a:solidFill>
                  <a:srgbClr val="3B2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trợ</a:t>
            </a:r>
            <a:r>
              <a:rPr lang="en-US" sz="4400" dirty="0" smtClean="0">
                <a:solidFill>
                  <a:srgbClr val="3B2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dirty="0" err="1" smtClean="0">
                <a:solidFill>
                  <a:srgbClr val="3B2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đa</a:t>
            </a:r>
            <a:r>
              <a:rPr lang="en-US" sz="4400" dirty="0" smtClean="0">
                <a:solidFill>
                  <a:srgbClr val="3B2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dirty="0" err="1" smtClean="0">
                <a:solidFill>
                  <a:srgbClr val="3B2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ngôn</a:t>
            </a:r>
            <a:r>
              <a:rPr lang="en-US" sz="4400" dirty="0" smtClean="0">
                <a:solidFill>
                  <a:srgbClr val="3B2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dirty="0" err="1" smtClean="0">
                <a:solidFill>
                  <a:srgbClr val="3B2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ngữ</a:t>
            </a:r>
            <a:endParaRPr lang="en-US" sz="4400" dirty="0">
              <a:solidFill>
                <a:srgbClr val="3B2F2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21456" y="75016"/>
            <a:ext cx="10217107" cy="18433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6200"/>
              </a:lnSpc>
            </a:pPr>
            <a:r>
              <a:rPr lang="en-US" sz="9000" b="1" dirty="0" err="1" smtClean="0">
                <a:solidFill>
                  <a:srgbClr val="3B2F20"/>
                </a:solidFill>
                <a:latin typeface="Montserrat"/>
              </a:rPr>
              <a:t>Hướng</a:t>
            </a:r>
            <a:r>
              <a:rPr lang="en-US" sz="9000" b="1" dirty="0" smtClean="0">
                <a:solidFill>
                  <a:srgbClr val="3B2F20"/>
                </a:solidFill>
                <a:latin typeface="Montserrat"/>
              </a:rPr>
              <a:t> </a:t>
            </a:r>
            <a:r>
              <a:rPr lang="en-US" sz="9000" b="1" dirty="0" err="1" smtClean="0">
                <a:solidFill>
                  <a:srgbClr val="3B2F20"/>
                </a:solidFill>
                <a:latin typeface="Montserrat"/>
              </a:rPr>
              <a:t>phát</a:t>
            </a:r>
            <a:r>
              <a:rPr lang="en-US" sz="9000" b="1" dirty="0" smtClean="0">
                <a:solidFill>
                  <a:srgbClr val="3B2F20"/>
                </a:solidFill>
                <a:latin typeface="Montserrat"/>
              </a:rPr>
              <a:t> </a:t>
            </a:r>
            <a:r>
              <a:rPr lang="en-US" sz="9000" b="1" dirty="0" err="1" smtClean="0">
                <a:solidFill>
                  <a:srgbClr val="3B2F20"/>
                </a:solidFill>
                <a:latin typeface="Montserrat"/>
              </a:rPr>
              <a:t>triển</a:t>
            </a:r>
            <a:endParaRPr lang="en-US" sz="9000" b="1" dirty="0">
              <a:solidFill>
                <a:srgbClr val="3B2F20"/>
              </a:solidFill>
              <a:latin typeface="Montserrat"/>
            </a:endParaRPr>
          </a:p>
        </p:txBody>
      </p:sp>
      <p:sp>
        <p:nvSpPr>
          <p:cNvPr id="9" name="AutoShape 2" descr="Hơn 67.600 Công Thức Toán Học ảnh, hình chụp &amp; hình ảnh trả phí bản quyền  một lần sẵn có - iStock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8200" y="4152900"/>
            <a:ext cx="9541194" cy="5955451"/>
          </a:xfrm>
          <a:prstGeom prst="rect">
            <a:avLst/>
          </a:prstGeom>
        </p:spPr>
      </p:pic>
      <p:sp>
        <p:nvSpPr>
          <p:cNvPr id="13" name="Freeform 5"/>
          <p:cNvSpPr/>
          <p:nvPr/>
        </p:nvSpPr>
        <p:spPr>
          <a:xfrm>
            <a:off x="14384548" y="-4058808"/>
            <a:ext cx="3937571" cy="7849186"/>
          </a:xfrm>
          <a:custGeom>
            <a:avLst/>
            <a:gdLst/>
            <a:ahLst/>
            <a:cxnLst/>
            <a:rect l="l" t="t" r="r" b="b"/>
            <a:pathLst>
              <a:path w="3937571" h="7849186">
                <a:moveTo>
                  <a:pt x="0" y="0"/>
                </a:moveTo>
                <a:lnTo>
                  <a:pt x="3937571" y="0"/>
                </a:lnTo>
                <a:lnTo>
                  <a:pt x="3937571" y="7849186"/>
                </a:lnTo>
                <a:lnTo>
                  <a:pt x="0" y="784918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87921" r="-110897" b="-31"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4365" r="-15" b="-8708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517918" y="2400241"/>
            <a:ext cx="4342705" cy="5341857"/>
          </a:xfrm>
          <a:custGeom>
            <a:avLst/>
            <a:gdLst/>
            <a:ahLst/>
            <a:cxnLst/>
            <a:rect l="l" t="t" r="r" b="b"/>
            <a:pathLst>
              <a:path w="4342705" h="5341857">
                <a:moveTo>
                  <a:pt x="0" y="0"/>
                </a:moveTo>
                <a:lnTo>
                  <a:pt x="4342705" y="0"/>
                </a:lnTo>
                <a:lnTo>
                  <a:pt x="4342705" y="5341857"/>
                </a:lnTo>
                <a:lnTo>
                  <a:pt x="0" y="534185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5460389" y="2400241"/>
            <a:ext cx="4342705" cy="5341857"/>
          </a:xfrm>
          <a:custGeom>
            <a:avLst/>
            <a:gdLst/>
            <a:ahLst/>
            <a:cxnLst/>
            <a:rect l="l" t="t" r="r" b="b"/>
            <a:pathLst>
              <a:path w="4342705" h="5341857">
                <a:moveTo>
                  <a:pt x="0" y="0"/>
                </a:moveTo>
                <a:lnTo>
                  <a:pt x="4342705" y="0"/>
                </a:lnTo>
                <a:lnTo>
                  <a:pt x="4342705" y="5341857"/>
                </a:lnTo>
                <a:lnTo>
                  <a:pt x="0" y="534185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AutoShape 5"/>
          <p:cNvSpPr/>
          <p:nvPr/>
        </p:nvSpPr>
        <p:spPr>
          <a:xfrm rot="42596">
            <a:off x="7245996" y="604183"/>
            <a:ext cx="3843633" cy="0"/>
          </a:xfrm>
          <a:prstGeom prst="line">
            <a:avLst/>
          </a:prstGeom>
          <a:ln w="38100" cap="rnd">
            <a:solidFill>
              <a:srgbClr val="3B2F2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6"/>
          <p:cNvSpPr/>
          <p:nvPr/>
        </p:nvSpPr>
        <p:spPr>
          <a:xfrm rot="42596">
            <a:off x="7293621" y="9597092"/>
            <a:ext cx="3843633" cy="0"/>
          </a:xfrm>
          <a:prstGeom prst="line">
            <a:avLst/>
          </a:prstGeom>
          <a:ln w="38100" cap="rnd">
            <a:solidFill>
              <a:srgbClr val="3B2F2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Freeform 7"/>
          <p:cNvSpPr/>
          <p:nvPr/>
        </p:nvSpPr>
        <p:spPr>
          <a:xfrm>
            <a:off x="-3500462" y="2058548"/>
            <a:ext cx="6851948" cy="8913103"/>
          </a:xfrm>
          <a:custGeom>
            <a:avLst/>
            <a:gdLst/>
            <a:ahLst/>
            <a:cxnLst/>
            <a:rect l="l" t="t" r="r" b="b"/>
            <a:pathLst>
              <a:path w="6851948" h="8913103">
                <a:moveTo>
                  <a:pt x="0" y="0"/>
                </a:moveTo>
                <a:lnTo>
                  <a:pt x="6851948" y="0"/>
                </a:lnTo>
                <a:lnTo>
                  <a:pt x="6851948" y="8913103"/>
                </a:lnTo>
                <a:lnTo>
                  <a:pt x="0" y="891310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r="-62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4936514" y="2300045"/>
            <a:ext cx="6346918" cy="8256153"/>
          </a:xfrm>
          <a:custGeom>
            <a:avLst/>
            <a:gdLst/>
            <a:ahLst/>
            <a:cxnLst/>
            <a:rect l="l" t="t" r="r" b="b"/>
            <a:pathLst>
              <a:path w="6346918" h="8256153">
                <a:moveTo>
                  <a:pt x="0" y="0"/>
                </a:moveTo>
                <a:lnTo>
                  <a:pt x="6346918" y="0"/>
                </a:lnTo>
                <a:lnTo>
                  <a:pt x="6346918" y="8256153"/>
                </a:lnTo>
                <a:lnTo>
                  <a:pt x="0" y="825615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r="-62"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4094436" y="3571875"/>
            <a:ext cx="10099128" cy="32026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960"/>
              </a:lnSpc>
            </a:pPr>
            <a:r>
              <a:rPr lang="en-US" sz="9000" b="1" dirty="0" smtClean="0">
                <a:solidFill>
                  <a:srgbClr val="3B2F20"/>
                </a:solidFill>
                <a:latin typeface="Montserrat"/>
              </a:rPr>
              <a:t>THANKS FOR WATCHING!</a:t>
            </a:r>
            <a:endParaRPr lang="en-US" sz="9000" b="1" dirty="0">
              <a:solidFill>
                <a:srgbClr val="3B2F20"/>
              </a:solidFill>
              <a:latin typeface="Montserra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4365" r="-15" b="-8708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7101930" y="6968811"/>
            <a:ext cx="4084141" cy="5302607"/>
          </a:xfrm>
          <a:custGeom>
            <a:avLst/>
            <a:gdLst/>
            <a:ahLst/>
            <a:cxnLst/>
            <a:rect l="l" t="t" r="r" b="b"/>
            <a:pathLst>
              <a:path w="4084141" h="5302607">
                <a:moveTo>
                  <a:pt x="0" y="0"/>
                </a:moveTo>
                <a:lnTo>
                  <a:pt x="4084140" y="0"/>
                </a:lnTo>
                <a:lnTo>
                  <a:pt x="4084140" y="5302607"/>
                </a:lnTo>
                <a:lnTo>
                  <a:pt x="0" y="530260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9506" r="-9506" b="-12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6177341" y="-2593472"/>
            <a:ext cx="3533919" cy="4588232"/>
          </a:xfrm>
          <a:custGeom>
            <a:avLst/>
            <a:gdLst/>
            <a:ahLst/>
            <a:cxnLst/>
            <a:rect l="l" t="t" r="r" b="b"/>
            <a:pathLst>
              <a:path w="3533919" h="4588232">
                <a:moveTo>
                  <a:pt x="0" y="0"/>
                </a:moveTo>
                <a:lnTo>
                  <a:pt x="3533919" y="0"/>
                </a:lnTo>
                <a:lnTo>
                  <a:pt x="3533919" y="4588232"/>
                </a:lnTo>
                <a:lnTo>
                  <a:pt x="0" y="458823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9506" r="-9506" b="-12"/>
            </a:stretch>
          </a:blipFill>
        </p:spPr>
      </p:sp>
      <p:sp>
        <p:nvSpPr>
          <p:cNvPr id="5" name="AutoShape 5"/>
          <p:cNvSpPr/>
          <p:nvPr/>
        </p:nvSpPr>
        <p:spPr>
          <a:xfrm>
            <a:off x="9144099" y="2478804"/>
            <a:ext cx="9191625" cy="47625"/>
          </a:xfrm>
          <a:prstGeom prst="line">
            <a:avLst/>
          </a:prstGeom>
          <a:ln w="38100" cap="rnd">
            <a:solidFill>
              <a:srgbClr val="3B2F2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6"/>
          <p:cNvSpPr/>
          <p:nvPr/>
        </p:nvSpPr>
        <p:spPr>
          <a:xfrm>
            <a:off x="156" y="5915861"/>
            <a:ext cx="5811233" cy="47625"/>
          </a:xfrm>
          <a:prstGeom prst="line">
            <a:avLst/>
          </a:prstGeom>
          <a:ln w="38100" cap="rnd">
            <a:solidFill>
              <a:srgbClr val="3B2F2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Freeform 7"/>
          <p:cNvSpPr/>
          <p:nvPr/>
        </p:nvSpPr>
        <p:spPr>
          <a:xfrm>
            <a:off x="2899064" y="2949506"/>
            <a:ext cx="832663" cy="873978"/>
          </a:xfrm>
          <a:custGeom>
            <a:avLst/>
            <a:gdLst/>
            <a:ahLst/>
            <a:cxnLst/>
            <a:rect l="l" t="t" r="r" b="b"/>
            <a:pathLst>
              <a:path w="832663" h="873978">
                <a:moveTo>
                  <a:pt x="0" y="0"/>
                </a:moveTo>
                <a:lnTo>
                  <a:pt x="832662" y="0"/>
                </a:lnTo>
                <a:lnTo>
                  <a:pt x="832662" y="873978"/>
                </a:lnTo>
                <a:lnTo>
                  <a:pt x="0" y="87397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4598926" y="2949506"/>
            <a:ext cx="832663" cy="873978"/>
          </a:xfrm>
          <a:custGeom>
            <a:avLst/>
            <a:gdLst/>
            <a:ahLst/>
            <a:cxnLst/>
            <a:rect l="l" t="t" r="r" b="b"/>
            <a:pathLst>
              <a:path w="832663" h="873978">
                <a:moveTo>
                  <a:pt x="0" y="0"/>
                </a:moveTo>
                <a:lnTo>
                  <a:pt x="832663" y="0"/>
                </a:lnTo>
                <a:lnTo>
                  <a:pt x="832663" y="873978"/>
                </a:lnTo>
                <a:lnTo>
                  <a:pt x="0" y="87397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2897417" y="6169754"/>
            <a:ext cx="832663" cy="873978"/>
          </a:xfrm>
          <a:custGeom>
            <a:avLst/>
            <a:gdLst/>
            <a:ahLst/>
            <a:cxnLst/>
            <a:rect l="l" t="t" r="r" b="b"/>
            <a:pathLst>
              <a:path w="832663" h="873978">
                <a:moveTo>
                  <a:pt x="0" y="0"/>
                </a:moveTo>
                <a:lnTo>
                  <a:pt x="832663" y="0"/>
                </a:lnTo>
                <a:lnTo>
                  <a:pt x="832663" y="873978"/>
                </a:lnTo>
                <a:lnTo>
                  <a:pt x="0" y="87397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4557920" y="6169754"/>
            <a:ext cx="832663" cy="873978"/>
          </a:xfrm>
          <a:custGeom>
            <a:avLst/>
            <a:gdLst/>
            <a:ahLst/>
            <a:cxnLst/>
            <a:rect l="l" t="t" r="r" b="b"/>
            <a:pathLst>
              <a:path w="832663" h="873978">
                <a:moveTo>
                  <a:pt x="0" y="0"/>
                </a:moveTo>
                <a:lnTo>
                  <a:pt x="832663" y="0"/>
                </a:lnTo>
                <a:lnTo>
                  <a:pt x="832663" y="873978"/>
                </a:lnTo>
                <a:lnTo>
                  <a:pt x="0" y="87397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7979048" y="4656836"/>
            <a:ext cx="3493368" cy="2311975"/>
          </a:xfrm>
          <a:custGeom>
            <a:avLst/>
            <a:gdLst/>
            <a:ahLst/>
            <a:cxnLst/>
            <a:rect l="l" t="t" r="r" b="b"/>
            <a:pathLst>
              <a:path w="3493368" h="2311975">
                <a:moveTo>
                  <a:pt x="0" y="0"/>
                </a:moveTo>
                <a:lnTo>
                  <a:pt x="3493368" y="0"/>
                </a:lnTo>
                <a:lnTo>
                  <a:pt x="3493368" y="2311975"/>
                </a:lnTo>
                <a:lnTo>
                  <a:pt x="0" y="231197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262989" y="347695"/>
            <a:ext cx="14351384" cy="1647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534"/>
              </a:lnSpc>
            </a:pPr>
            <a:r>
              <a:rPr lang="en-US" sz="9399">
                <a:solidFill>
                  <a:srgbClr val="3B2F20"/>
                </a:solidFill>
                <a:latin typeface="Montserrat Bold"/>
              </a:rPr>
              <a:t>Thành viên nhóm 10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0" y="4493895"/>
            <a:ext cx="7328952" cy="6496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05"/>
              </a:lnSpc>
            </a:pPr>
            <a:r>
              <a:rPr lang="en-US" sz="4100" dirty="0">
                <a:solidFill>
                  <a:srgbClr val="000000"/>
                </a:solidFill>
                <a:latin typeface="Times New Roman"/>
              </a:rPr>
              <a:t>NGUYỄN ĐỨC QUÂN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1309776" y="4493895"/>
            <a:ext cx="7328952" cy="6496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05"/>
              </a:lnSpc>
            </a:pPr>
            <a:r>
              <a:rPr lang="en-US" sz="4100" dirty="0">
                <a:solidFill>
                  <a:srgbClr val="000000"/>
                </a:solidFill>
                <a:latin typeface="Times New Roman"/>
              </a:rPr>
              <a:t>VŨ ĐÌNH TUẤN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0" y="7710482"/>
            <a:ext cx="7328952" cy="6496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05"/>
              </a:lnSpc>
            </a:pPr>
            <a:r>
              <a:rPr lang="en-US" sz="4100" dirty="0">
                <a:solidFill>
                  <a:srgbClr val="000000"/>
                </a:solidFill>
                <a:latin typeface="Times New Roman"/>
              </a:rPr>
              <a:t>NGUYỄN CÔNG MINH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1350781" y="7710482"/>
            <a:ext cx="7328952" cy="6496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05"/>
              </a:lnSpc>
            </a:pPr>
            <a:r>
              <a:rPr lang="en-US" sz="4100" dirty="0">
                <a:solidFill>
                  <a:srgbClr val="000000"/>
                </a:solidFill>
                <a:latin typeface="Times New Roman"/>
              </a:rPr>
              <a:t>VŨ THU PHƯƠNG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21562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4365" r="-15" b="-87087"/>
            </a:stretch>
          </a:blipFill>
        </p:spPr>
      </p:sp>
      <p:sp>
        <p:nvSpPr>
          <p:cNvPr id="3" name="AutoShape 3"/>
          <p:cNvSpPr/>
          <p:nvPr/>
        </p:nvSpPr>
        <p:spPr>
          <a:xfrm rot="12450">
            <a:off x="-23856" y="635000"/>
            <a:ext cx="13150264" cy="0"/>
          </a:xfrm>
          <a:prstGeom prst="line">
            <a:avLst/>
          </a:prstGeom>
          <a:ln w="38100" cap="rnd">
            <a:solidFill>
              <a:srgbClr val="3B2F2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0" y="4859048"/>
            <a:ext cx="6601858" cy="3551103"/>
          </a:xfrm>
          <a:custGeom>
            <a:avLst/>
            <a:gdLst/>
            <a:ahLst/>
            <a:cxnLst/>
            <a:rect l="l" t="t" r="r" b="b"/>
            <a:pathLst>
              <a:path w="6601858" h="3551103">
                <a:moveTo>
                  <a:pt x="0" y="0"/>
                </a:moveTo>
                <a:lnTo>
                  <a:pt x="6601858" y="0"/>
                </a:lnTo>
                <a:lnTo>
                  <a:pt x="6601858" y="3551103"/>
                </a:lnTo>
                <a:lnTo>
                  <a:pt x="0" y="355110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7408538" y="4859048"/>
            <a:ext cx="5979695" cy="3551103"/>
          </a:xfrm>
          <a:custGeom>
            <a:avLst/>
            <a:gdLst/>
            <a:ahLst/>
            <a:cxnLst/>
            <a:rect l="l" t="t" r="r" b="b"/>
            <a:pathLst>
              <a:path w="6601857" h="3551103">
                <a:moveTo>
                  <a:pt x="0" y="0"/>
                </a:moveTo>
                <a:lnTo>
                  <a:pt x="6601857" y="0"/>
                </a:lnTo>
                <a:lnTo>
                  <a:pt x="6601857" y="3551103"/>
                </a:lnTo>
                <a:lnTo>
                  <a:pt x="0" y="355110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76155">
            <a:off x="13622428" y="-780258"/>
            <a:ext cx="7474920" cy="12146112"/>
          </a:xfrm>
          <a:custGeom>
            <a:avLst/>
            <a:gdLst/>
            <a:ahLst/>
            <a:cxnLst/>
            <a:rect l="l" t="t" r="r" b="b"/>
            <a:pathLst>
              <a:path w="7474920" h="12146112">
                <a:moveTo>
                  <a:pt x="0" y="0"/>
                </a:moveTo>
                <a:lnTo>
                  <a:pt x="7474920" y="0"/>
                </a:lnTo>
                <a:lnTo>
                  <a:pt x="7474920" y="12146112"/>
                </a:lnTo>
                <a:lnTo>
                  <a:pt x="0" y="1214611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b="-5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7408537" y="6953633"/>
            <a:ext cx="5979696" cy="3594861"/>
          </a:xfrm>
          <a:custGeom>
            <a:avLst/>
            <a:gdLst/>
            <a:ahLst/>
            <a:cxnLst/>
            <a:rect l="l" t="t" r="r" b="b"/>
            <a:pathLst>
              <a:path w="6683207" h="3594861">
                <a:moveTo>
                  <a:pt x="0" y="0"/>
                </a:moveTo>
                <a:lnTo>
                  <a:pt x="6683206" y="0"/>
                </a:lnTo>
                <a:lnTo>
                  <a:pt x="6683206" y="3594862"/>
                </a:lnTo>
                <a:lnTo>
                  <a:pt x="0" y="35948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23812" y="6969108"/>
            <a:ext cx="6625670" cy="3563912"/>
          </a:xfrm>
          <a:custGeom>
            <a:avLst/>
            <a:gdLst/>
            <a:ahLst/>
            <a:cxnLst/>
            <a:rect l="l" t="t" r="r" b="b"/>
            <a:pathLst>
              <a:path w="6625670" h="3563912">
                <a:moveTo>
                  <a:pt x="0" y="0"/>
                </a:moveTo>
                <a:lnTo>
                  <a:pt x="6625670" y="0"/>
                </a:lnTo>
                <a:lnTo>
                  <a:pt x="6625670" y="3563912"/>
                </a:lnTo>
                <a:lnTo>
                  <a:pt x="0" y="35639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3348640" y="9045494"/>
            <a:ext cx="7315200" cy="425612"/>
          </a:xfrm>
          <a:custGeom>
            <a:avLst/>
            <a:gdLst/>
            <a:ahLst/>
            <a:cxnLst/>
            <a:rect l="l" t="t" r="r" b="b"/>
            <a:pathLst>
              <a:path w="7315200" h="425612">
                <a:moveTo>
                  <a:pt x="0" y="0"/>
                </a:moveTo>
                <a:lnTo>
                  <a:pt x="7315200" y="0"/>
                </a:lnTo>
                <a:lnTo>
                  <a:pt x="7315200" y="425612"/>
                </a:lnTo>
                <a:lnTo>
                  <a:pt x="0" y="42561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381554" y="4931554"/>
            <a:ext cx="5141301" cy="6496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77825" lvl="1" algn="l">
              <a:lnSpc>
                <a:spcPts val="5460"/>
              </a:lnSpc>
            </a:pPr>
            <a:r>
              <a:rPr lang="en-US" sz="3500" dirty="0" smtClean="0">
                <a:solidFill>
                  <a:srgbClr val="FFFEF5"/>
                </a:solidFill>
                <a:latin typeface="Montserrat"/>
              </a:rPr>
              <a:t>1. </a:t>
            </a:r>
            <a:r>
              <a:rPr lang="en-US" sz="3500" dirty="0" err="1" smtClean="0">
                <a:solidFill>
                  <a:srgbClr val="FFFEF5"/>
                </a:solidFill>
                <a:latin typeface="Montserrat"/>
              </a:rPr>
              <a:t>Lý</a:t>
            </a:r>
            <a:r>
              <a:rPr lang="en-US" sz="3500" dirty="0" smtClean="0">
                <a:solidFill>
                  <a:srgbClr val="FFFEF5"/>
                </a:solidFill>
                <a:latin typeface="Montserrat"/>
              </a:rPr>
              <a:t> </a:t>
            </a:r>
            <a:r>
              <a:rPr lang="en-US" sz="3500" dirty="0">
                <a:solidFill>
                  <a:srgbClr val="FFFEF5"/>
                </a:solidFill>
                <a:latin typeface="Montserrat"/>
              </a:rPr>
              <a:t>do </a:t>
            </a:r>
            <a:r>
              <a:rPr lang="en-US" sz="3500" dirty="0" err="1">
                <a:solidFill>
                  <a:srgbClr val="FFFEF5"/>
                </a:solidFill>
                <a:latin typeface="Montserrat"/>
              </a:rPr>
              <a:t>chọn</a:t>
            </a:r>
            <a:r>
              <a:rPr lang="en-US" sz="3500" dirty="0">
                <a:solidFill>
                  <a:srgbClr val="FFFEF5"/>
                </a:solidFill>
                <a:latin typeface="Montserrat"/>
              </a:rPr>
              <a:t> </a:t>
            </a:r>
            <a:r>
              <a:rPr lang="en-US" sz="3500" dirty="0" err="1">
                <a:solidFill>
                  <a:srgbClr val="FFFEF5"/>
                </a:solidFill>
                <a:latin typeface="Montserrat"/>
              </a:rPr>
              <a:t>đề</a:t>
            </a:r>
            <a:r>
              <a:rPr lang="en-US" sz="3500" dirty="0">
                <a:solidFill>
                  <a:srgbClr val="FFFEF5"/>
                </a:solidFill>
                <a:latin typeface="Montserrat"/>
              </a:rPr>
              <a:t> </a:t>
            </a:r>
            <a:r>
              <a:rPr lang="en-US" sz="3500" dirty="0" err="1">
                <a:solidFill>
                  <a:srgbClr val="FFFEF5"/>
                </a:solidFill>
                <a:latin typeface="Montserrat"/>
              </a:rPr>
              <a:t>tài</a:t>
            </a:r>
            <a:endParaRPr lang="en-US" sz="3500" dirty="0">
              <a:solidFill>
                <a:srgbClr val="FFFEF5"/>
              </a:solidFill>
              <a:latin typeface="Montserrat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8743546" y="7035506"/>
            <a:ext cx="3309677" cy="7053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460"/>
              </a:lnSpc>
            </a:pPr>
            <a:r>
              <a:rPr lang="en-US" sz="3500" dirty="0">
                <a:solidFill>
                  <a:srgbClr val="FFFFFF"/>
                </a:solidFill>
                <a:latin typeface="Montserrat"/>
              </a:rPr>
              <a:t>4. </a:t>
            </a:r>
            <a:r>
              <a:rPr lang="en-US" sz="3500" dirty="0" err="1">
                <a:solidFill>
                  <a:srgbClr val="FFFFFF"/>
                </a:solidFill>
                <a:latin typeface="Montserrat"/>
              </a:rPr>
              <a:t>Kết</a:t>
            </a:r>
            <a:r>
              <a:rPr lang="en-US" sz="3500" dirty="0">
                <a:solidFill>
                  <a:srgbClr val="FFFFFF"/>
                </a:solidFill>
                <a:latin typeface="Montserrat"/>
              </a:rPr>
              <a:t> </a:t>
            </a:r>
            <a:r>
              <a:rPr lang="en-US" sz="3500" dirty="0" err="1" smtClean="0">
                <a:solidFill>
                  <a:srgbClr val="FFFFFF"/>
                </a:solidFill>
                <a:latin typeface="Montserrat"/>
              </a:rPr>
              <a:t>luận</a:t>
            </a:r>
            <a:endParaRPr lang="en-US" sz="3500" dirty="0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2312635" y="847725"/>
            <a:ext cx="7838855" cy="2695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800"/>
              </a:lnSpc>
            </a:pPr>
            <a:r>
              <a:rPr lang="en-US" sz="7500" dirty="0">
                <a:solidFill>
                  <a:srgbClr val="3B2F20"/>
                </a:solidFill>
                <a:latin typeface="Montserrat Bold"/>
              </a:rPr>
              <a:t>NỘI DUNG BÀI THUYẾT TRÌNH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720093" y="4967997"/>
            <a:ext cx="5629222" cy="6496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60"/>
              </a:lnSpc>
            </a:pPr>
            <a:r>
              <a:rPr lang="en-US" sz="3500" dirty="0">
                <a:solidFill>
                  <a:srgbClr val="FFFEF5"/>
                </a:solidFill>
                <a:latin typeface="Montserrat"/>
              </a:rPr>
              <a:t>2. </a:t>
            </a:r>
            <a:r>
              <a:rPr lang="en-US" sz="3500" dirty="0" err="1">
                <a:solidFill>
                  <a:srgbClr val="FFFEF5"/>
                </a:solidFill>
                <a:latin typeface="Montserrat"/>
              </a:rPr>
              <a:t>Các</a:t>
            </a:r>
            <a:r>
              <a:rPr lang="en-US" sz="3500" dirty="0">
                <a:solidFill>
                  <a:srgbClr val="FFFEF5"/>
                </a:solidFill>
                <a:latin typeface="Montserrat"/>
              </a:rPr>
              <a:t> </a:t>
            </a:r>
            <a:r>
              <a:rPr lang="en-US" sz="3500" dirty="0" err="1">
                <a:solidFill>
                  <a:srgbClr val="FFFEF5"/>
                </a:solidFill>
                <a:latin typeface="Montserrat"/>
              </a:rPr>
              <a:t>thư</a:t>
            </a:r>
            <a:r>
              <a:rPr lang="en-US" sz="3500" dirty="0">
                <a:solidFill>
                  <a:srgbClr val="FFFEF5"/>
                </a:solidFill>
                <a:latin typeface="Montserrat"/>
              </a:rPr>
              <a:t> </a:t>
            </a:r>
            <a:r>
              <a:rPr lang="en-US" sz="3500" dirty="0" err="1">
                <a:solidFill>
                  <a:srgbClr val="FFFEF5"/>
                </a:solidFill>
                <a:latin typeface="Montserrat"/>
              </a:rPr>
              <a:t>viện</a:t>
            </a:r>
            <a:r>
              <a:rPr lang="en-US" sz="3500" dirty="0">
                <a:solidFill>
                  <a:srgbClr val="FFFEF5"/>
                </a:solidFill>
                <a:latin typeface="Montserrat"/>
              </a:rPr>
              <a:t> </a:t>
            </a:r>
            <a:r>
              <a:rPr lang="en-US" sz="3500" dirty="0" err="1">
                <a:solidFill>
                  <a:srgbClr val="FFFEF5"/>
                </a:solidFill>
                <a:latin typeface="Montserrat"/>
              </a:rPr>
              <a:t>sử</a:t>
            </a:r>
            <a:r>
              <a:rPr lang="en-US" sz="3500" dirty="0">
                <a:solidFill>
                  <a:srgbClr val="FFFEF5"/>
                </a:solidFill>
                <a:latin typeface="Montserrat"/>
              </a:rPr>
              <a:t> </a:t>
            </a:r>
            <a:r>
              <a:rPr lang="en-US" sz="3500" dirty="0" err="1">
                <a:solidFill>
                  <a:srgbClr val="FFFEF5"/>
                </a:solidFill>
                <a:latin typeface="Montserrat"/>
              </a:rPr>
              <a:t>dụng</a:t>
            </a:r>
            <a:endParaRPr lang="en-US" sz="3500" dirty="0">
              <a:solidFill>
                <a:srgbClr val="FFFEF5"/>
              </a:solidFill>
              <a:latin typeface="Montserrat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239243" y="7145800"/>
            <a:ext cx="6218793" cy="6496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60"/>
              </a:lnSpc>
            </a:pPr>
            <a:r>
              <a:rPr lang="en-US" sz="3500" dirty="0">
                <a:solidFill>
                  <a:srgbClr val="FFFFFF"/>
                </a:solidFill>
                <a:latin typeface="Montserrat"/>
              </a:rPr>
              <a:t>3. </a:t>
            </a:r>
            <a:r>
              <a:rPr lang="en-US" sz="3500" dirty="0" err="1">
                <a:solidFill>
                  <a:srgbClr val="FFFFFF"/>
                </a:solidFill>
                <a:latin typeface="Montserrat"/>
              </a:rPr>
              <a:t>Thuật</a:t>
            </a:r>
            <a:r>
              <a:rPr lang="en-US" sz="3500" dirty="0">
                <a:solidFill>
                  <a:srgbClr val="FFFFFF"/>
                </a:solidFill>
                <a:latin typeface="Montserrat"/>
              </a:rPr>
              <a:t> </a:t>
            </a:r>
            <a:r>
              <a:rPr lang="en-US" sz="3500" dirty="0" err="1">
                <a:solidFill>
                  <a:srgbClr val="FFFFFF"/>
                </a:solidFill>
                <a:latin typeface="Montserrat"/>
              </a:rPr>
              <a:t>toán</a:t>
            </a:r>
            <a:r>
              <a:rPr lang="en-US" sz="3500" dirty="0">
                <a:solidFill>
                  <a:srgbClr val="FFFFFF"/>
                </a:solidFill>
                <a:latin typeface="Montserrat"/>
              </a:rPr>
              <a:t> </a:t>
            </a:r>
            <a:r>
              <a:rPr lang="en-US" sz="3500" dirty="0" err="1">
                <a:solidFill>
                  <a:srgbClr val="FFFFFF"/>
                </a:solidFill>
                <a:latin typeface="Montserrat"/>
              </a:rPr>
              <a:t>chương</a:t>
            </a:r>
            <a:r>
              <a:rPr lang="en-US" sz="3500" dirty="0">
                <a:solidFill>
                  <a:srgbClr val="FFFFFF"/>
                </a:solidFill>
                <a:latin typeface="Montserrat"/>
              </a:rPr>
              <a:t> </a:t>
            </a:r>
            <a:r>
              <a:rPr lang="en-US" sz="3500" dirty="0" err="1">
                <a:solidFill>
                  <a:srgbClr val="FFFFFF"/>
                </a:solidFill>
                <a:latin typeface="Montserrat"/>
              </a:rPr>
              <a:t>trình</a:t>
            </a:r>
            <a:endParaRPr lang="en-US" sz="3500" dirty="0">
              <a:solidFill>
                <a:srgbClr val="FFFFFF"/>
              </a:solidFill>
              <a:latin typeface="Montserrat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3" grpId="0"/>
      <p:bldP spid="1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4017946"/>
            <a:ext cx="18287996" cy="6309997"/>
          </a:xfrm>
          <a:custGeom>
            <a:avLst/>
            <a:gdLst/>
            <a:ahLst/>
            <a:cxnLst/>
            <a:rect l="l" t="t" r="r" b="b"/>
            <a:pathLst>
              <a:path w="18287996" h="6309997">
                <a:moveTo>
                  <a:pt x="0" y="0"/>
                </a:moveTo>
                <a:lnTo>
                  <a:pt x="18287996" y="0"/>
                </a:lnTo>
                <a:lnTo>
                  <a:pt x="18287996" y="6309997"/>
                </a:lnTo>
                <a:lnTo>
                  <a:pt x="0" y="63099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2573000" y="26939"/>
            <a:ext cx="5714996" cy="4125961"/>
          </a:xfrm>
          <a:custGeom>
            <a:avLst/>
            <a:gdLst/>
            <a:ahLst/>
            <a:cxnLst/>
            <a:rect l="l" t="t" r="r" b="b"/>
            <a:pathLst>
              <a:path w="18288000" h="8229600">
                <a:moveTo>
                  <a:pt x="0" y="0"/>
                </a:moveTo>
                <a:lnTo>
                  <a:pt x="18288000" y="0"/>
                </a:lnTo>
                <a:lnTo>
                  <a:pt x="182880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29959" b="-92262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886390" y="1806544"/>
            <a:ext cx="13408922" cy="1654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257"/>
              </a:lnSpc>
            </a:pPr>
            <a:r>
              <a:rPr lang="en-US" sz="7200" dirty="0">
                <a:solidFill>
                  <a:srgbClr val="3B2F20"/>
                </a:solidFill>
                <a:latin typeface="Montserrat Bold"/>
              </a:rPr>
              <a:t>1. </a:t>
            </a:r>
            <a:r>
              <a:rPr lang="en-US" sz="7200" dirty="0" err="1">
                <a:solidFill>
                  <a:srgbClr val="3B2F20"/>
                </a:solidFill>
                <a:latin typeface="Montserrat Bold"/>
              </a:rPr>
              <a:t>Lý</a:t>
            </a:r>
            <a:r>
              <a:rPr lang="en-US" sz="7200" dirty="0">
                <a:solidFill>
                  <a:srgbClr val="3B2F20"/>
                </a:solidFill>
                <a:latin typeface="Montserrat Bold"/>
              </a:rPr>
              <a:t> do </a:t>
            </a:r>
            <a:r>
              <a:rPr lang="en-US" sz="7200" dirty="0" err="1">
                <a:solidFill>
                  <a:srgbClr val="3B2F20"/>
                </a:solidFill>
                <a:latin typeface="Montserrat Bold"/>
              </a:rPr>
              <a:t>chọn</a:t>
            </a:r>
            <a:r>
              <a:rPr lang="en-US" sz="7200" dirty="0">
                <a:solidFill>
                  <a:srgbClr val="3B2F20"/>
                </a:solidFill>
                <a:latin typeface="Montserrat Bold"/>
              </a:rPr>
              <a:t> </a:t>
            </a:r>
            <a:r>
              <a:rPr lang="en-US" sz="7200" dirty="0" err="1">
                <a:solidFill>
                  <a:srgbClr val="3B2F20"/>
                </a:solidFill>
                <a:latin typeface="Montserrat Bold"/>
              </a:rPr>
              <a:t>đề</a:t>
            </a:r>
            <a:r>
              <a:rPr lang="en-US" sz="7200" dirty="0">
                <a:solidFill>
                  <a:srgbClr val="3B2F20"/>
                </a:solidFill>
                <a:latin typeface="Montserrat Bold"/>
              </a:rPr>
              <a:t> </a:t>
            </a:r>
            <a:r>
              <a:rPr lang="en-US" sz="7200" dirty="0" err="1">
                <a:solidFill>
                  <a:srgbClr val="3B2F20"/>
                </a:solidFill>
                <a:latin typeface="Montserrat Bold"/>
              </a:rPr>
              <a:t>tài</a:t>
            </a:r>
            <a:endParaRPr lang="en-US" sz="7200" dirty="0">
              <a:solidFill>
                <a:srgbClr val="3B2F20"/>
              </a:solidFill>
              <a:latin typeface="Montserrat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939671" y="4838700"/>
            <a:ext cx="7570495" cy="43069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4800" dirty="0" err="1">
                <a:solidFill>
                  <a:schemeClr val="bg1"/>
                </a:solidFill>
                <a:latin typeface="Cabin Bold"/>
              </a:rPr>
              <a:t>Sự</a:t>
            </a:r>
            <a:r>
              <a:rPr lang="en-US" sz="4800" dirty="0">
                <a:solidFill>
                  <a:schemeClr val="bg1"/>
                </a:solidFill>
                <a:latin typeface="Cabin Bold"/>
              </a:rPr>
              <a:t> </a:t>
            </a:r>
            <a:r>
              <a:rPr lang="en-US" sz="4800" dirty="0" err="1">
                <a:solidFill>
                  <a:schemeClr val="bg1"/>
                </a:solidFill>
                <a:latin typeface="Cabin Bold"/>
              </a:rPr>
              <a:t>phổ</a:t>
            </a:r>
            <a:r>
              <a:rPr lang="en-US" sz="4800" dirty="0">
                <a:solidFill>
                  <a:schemeClr val="bg1"/>
                </a:solidFill>
                <a:latin typeface="Cabin Bold"/>
              </a:rPr>
              <a:t> </a:t>
            </a:r>
            <a:r>
              <a:rPr lang="en-US" sz="4800" dirty="0" err="1">
                <a:solidFill>
                  <a:schemeClr val="bg1"/>
                </a:solidFill>
                <a:latin typeface="Cabin Bold"/>
              </a:rPr>
              <a:t>biến</a:t>
            </a:r>
            <a:r>
              <a:rPr lang="en-US" sz="4800" dirty="0">
                <a:solidFill>
                  <a:schemeClr val="bg1"/>
                </a:solidFill>
                <a:latin typeface="Cabin Bold"/>
              </a:rPr>
              <a:t> </a:t>
            </a:r>
            <a:r>
              <a:rPr lang="en-US" sz="4800" dirty="0" err="1">
                <a:solidFill>
                  <a:schemeClr val="bg1"/>
                </a:solidFill>
                <a:latin typeface="Cabin Bold"/>
              </a:rPr>
              <a:t>của</a:t>
            </a:r>
            <a:r>
              <a:rPr lang="en-US" sz="4800" dirty="0">
                <a:solidFill>
                  <a:schemeClr val="bg1"/>
                </a:solidFill>
                <a:latin typeface="Cabin Bold"/>
              </a:rPr>
              <a:t> </a:t>
            </a:r>
            <a:r>
              <a:rPr lang="en-US" sz="4800" dirty="0" err="1">
                <a:solidFill>
                  <a:schemeClr val="bg1"/>
                </a:solidFill>
                <a:latin typeface="Cabin Bold"/>
              </a:rPr>
              <a:t>giáo</a:t>
            </a:r>
            <a:r>
              <a:rPr lang="en-US" sz="4800" dirty="0">
                <a:solidFill>
                  <a:schemeClr val="bg1"/>
                </a:solidFill>
                <a:latin typeface="Cabin Bold"/>
              </a:rPr>
              <a:t> </a:t>
            </a:r>
            <a:r>
              <a:rPr lang="en-US" sz="4800" dirty="0" err="1">
                <a:solidFill>
                  <a:schemeClr val="bg1"/>
                </a:solidFill>
                <a:latin typeface="Cabin Bold"/>
              </a:rPr>
              <a:t>dục</a:t>
            </a:r>
            <a:r>
              <a:rPr lang="en-US" sz="4800" dirty="0">
                <a:solidFill>
                  <a:schemeClr val="bg1"/>
                </a:solidFill>
                <a:latin typeface="Cabin Bold"/>
              </a:rPr>
              <a:t> </a:t>
            </a:r>
            <a:r>
              <a:rPr lang="en-US" sz="4800" dirty="0" err="1">
                <a:solidFill>
                  <a:schemeClr val="bg1"/>
                </a:solidFill>
                <a:latin typeface="Cabin Bold"/>
              </a:rPr>
              <a:t>trực</a:t>
            </a:r>
            <a:r>
              <a:rPr lang="en-US" sz="4800" dirty="0">
                <a:solidFill>
                  <a:schemeClr val="bg1"/>
                </a:solidFill>
                <a:latin typeface="Cabin Bold"/>
              </a:rPr>
              <a:t> </a:t>
            </a:r>
            <a:r>
              <a:rPr lang="en-US" sz="4800" dirty="0" err="1">
                <a:solidFill>
                  <a:schemeClr val="bg1"/>
                </a:solidFill>
                <a:latin typeface="Cabin Bold"/>
              </a:rPr>
              <a:t>tuyến</a:t>
            </a:r>
            <a:r>
              <a:rPr lang="en-US" sz="4800" dirty="0">
                <a:solidFill>
                  <a:schemeClr val="bg1"/>
                </a:solidFill>
                <a:latin typeface="Cabin Bold"/>
              </a:rPr>
              <a:t> </a:t>
            </a:r>
            <a:r>
              <a:rPr lang="en-US" sz="4800" dirty="0" err="1">
                <a:solidFill>
                  <a:schemeClr val="bg1"/>
                </a:solidFill>
                <a:latin typeface="Cabin Bold"/>
              </a:rPr>
              <a:t>và</a:t>
            </a:r>
            <a:r>
              <a:rPr lang="en-US" sz="4800" dirty="0">
                <a:solidFill>
                  <a:schemeClr val="bg1"/>
                </a:solidFill>
                <a:latin typeface="Cabin Bold"/>
              </a:rPr>
              <a:t> di </a:t>
            </a:r>
            <a:r>
              <a:rPr lang="en-US" sz="4800" dirty="0" err="1">
                <a:solidFill>
                  <a:schemeClr val="bg1"/>
                </a:solidFill>
                <a:latin typeface="Cabin Bold"/>
              </a:rPr>
              <a:t>động</a:t>
            </a:r>
            <a:r>
              <a:rPr lang="en-US" sz="4800" dirty="0">
                <a:solidFill>
                  <a:schemeClr val="bg1"/>
                </a:solidFill>
                <a:latin typeface="Cabin Bold"/>
              </a:rPr>
              <a:t> </a:t>
            </a:r>
            <a:r>
              <a:rPr lang="en-US" sz="4800" dirty="0" err="1">
                <a:solidFill>
                  <a:schemeClr val="bg1"/>
                </a:solidFill>
                <a:latin typeface="Cabin Bold"/>
              </a:rPr>
              <a:t>đã</a:t>
            </a:r>
            <a:r>
              <a:rPr lang="en-US" sz="4800" dirty="0">
                <a:solidFill>
                  <a:schemeClr val="bg1"/>
                </a:solidFill>
                <a:latin typeface="Cabin Bold"/>
              </a:rPr>
              <a:t> </a:t>
            </a:r>
            <a:r>
              <a:rPr lang="en-US" sz="4800" dirty="0" err="1">
                <a:solidFill>
                  <a:schemeClr val="bg1"/>
                </a:solidFill>
                <a:latin typeface="Cabin Bold"/>
              </a:rPr>
              <a:t>mở</a:t>
            </a:r>
            <a:r>
              <a:rPr lang="en-US" sz="4800" dirty="0">
                <a:solidFill>
                  <a:schemeClr val="bg1"/>
                </a:solidFill>
                <a:latin typeface="Cabin Bold"/>
              </a:rPr>
              <a:t> </a:t>
            </a:r>
            <a:r>
              <a:rPr lang="en-US" sz="4800" dirty="0" err="1">
                <a:solidFill>
                  <a:schemeClr val="bg1"/>
                </a:solidFill>
                <a:latin typeface="Cabin Bold"/>
              </a:rPr>
              <a:t>ra</a:t>
            </a:r>
            <a:r>
              <a:rPr lang="en-US" sz="4800" dirty="0">
                <a:solidFill>
                  <a:schemeClr val="bg1"/>
                </a:solidFill>
                <a:latin typeface="Cabin Bold"/>
              </a:rPr>
              <a:t> </a:t>
            </a:r>
            <a:r>
              <a:rPr lang="en-US" sz="4800" dirty="0" err="1">
                <a:solidFill>
                  <a:schemeClr val="bg1"/>
                </a:solidFill>
                <a:latin typeface="Cabin Bold"/>
              </a:rPr>
              <a:t>nhiều</a:t>
            </a:r>
            <a:r>
              <a:rPr lang="en-US" sz="4800" dirty="0">
                <a:solidFill>
                  <a:schemeClr val="bg1"/>
                </a:solidFill>
                <a:latin typeface="Cabin Bold"/>
              </a:rPr>
              <a:t> </a:t>
            </a:r>
            <a:r>
              <a:rPr lang="en-US" sz="4800" dirty="0" err="1">
                <a:solidFill>
                  <a:schemeClr val="bg1"/>
                </a:solidFill>
                <a:latin typeface="Cabin Bold"/>
              </a:rPr>
              <a:t>cơ</a:t>
            </a:r>
            <a:r>
              <a:rPr lang="en-US" sz="4800" dirty="0">
                <a:solidFill>
                  <a:schemeClr val="bg1"/>
                </a:solidFill>
                <a:latin typeface="Cabin Bold"/>
              </a:rPr>
              <a:t> </a:t>
            </a:r>
            <a:r>
              <a:rPr lang="en-US" sz="4800" dirty="0" err="1">
                <a:solidFill>
                  <a:schemeClr val="bg1"/>
                </a:solidFill>
                <a:latin typeface="Cabin Bold"/>
              </a:rPr>
              <a:t>hội</a:t>
            </a:r>
            <a:r>
              <a:rPr lang="en-US" sz="4800" dirty="0">
                <a:solidFill>
                  <a:schemeClr val="bg1"/>
                </a:solidFill>
                <a:latin typeface="Cabin Bold"/>
              </a:rPr>
              <a:t> </a:t>
            </a:r>
            <a:r>
              <a:rPr lang="en-US" sz="4800" dirty="0" err="1">
                <a:solidFill>
                  <a:schemeClr val="bg1"/>
                </a:solidFill>
                <a:latin typeface="Cabin Bold"/>
              </a:rPr>
              <a:t>mới</a:t>
            </a:r>
            <a:r>
              <a:rPr lang="en-US" sz="4800" dirty="0">
                <a:solidFill>
                  <a:schemeClr val="bg1"/>
                </a:solidFill>
                <a:latin typeface="Cabin Bold"/>
              </a:rPr>
              <a:t> </a:t>
            </a:r>
            <a:r>
              <a:rPr lang="en-US" sz="4800" dirty="0" err="1">
                <a:solidFill>
                  <a:schemeClr val="bg1"/>
                </a:solidFill>
                <a:latin typeface="Cabin Bold"/>
              </a:rPr>
              <a:t>để</a:t>
            </a:r>
            <a:r>
              <a:rPr lang="en-US" sz="4800" dirty="0">
                <a:solidFill>
                  <a:schemeClr val="bg1"/>
                </a:solidFill>
                <a:latin typeface="Cabin Bold"/>
              </a:rPr>
              <a:t> </a:t>
            </a:r>
            <a:r>
              <a:rPr lang="en-US" sz="4800" dirty="0" err="1">
                <a:solidFill>
                  <a:schemeClr val="bg1"/>
                </a:solidFill>
                <a:latin typeface="Cabin Bold"/>
              </a:rPr>
              <a:t>phát</a:t>
            </a:r>
            <a:r>
              <a:rPr lang="en-US" sz="4800" dirty="0">
                <a:solidFill>
                  <a:schemeClr val="bg1"/>
                </a:solidFill>
                <a:latin typeface="Cabin Bold"/>
              </a:rPr>
              <a:t> </a:t>
            </a:r>
            <a:r>
              <a:rPr lang="en-US" sz="4800" dirty="0" err="1">
                <a:solidFill>
                  <a:schemeClr val="bg1"/>
                </a:solidFill>
                <a:latin typeface="Cabin Bold"/>
              </a:rPr>
              <a:t>triển</a:t>
            </a:r>
            <a:r>
              <a:rPr lang="en-US" sz="4800" dirty="0">
                <a:solidFill>
                  <a:schemeClr val="bg1"/>
                </a:solidFill>
                <a:latin typeface="Cabin Bold"/>
              </a:rPr>
              <a:t> </a:t>
            </a:r>
            <a:r>
              <a:rPr lang="en-US" sz="4800" dirty="0" err="1">
                <a:solidFill>
                  <a:schemeClr val="bg1"/>
                </a:solidFill>
                <a:latin typeface="Cabin Bold"/>
              </a:rPr>
              <a:t>các</a:t>
            </a:r>
            <a:r>
              <a:rPr lang="en-US" sz="4800" dirty="0">
                <a:solidFill>
                  <a:schemeClr val="bg1"/>
                </a:solidFill>
                <a:latin typeface="Cabin Bold"/>
              </a:rPr>
              <a:t> </a:t>
            </a:r>
            <a:r>
              <a:rPr lang="en-US" sz="4800" dirty="0" err="1">
                <a:solidFill>
                  <a:schemeClr val="bg1"/>
                </a:solidFill>
                <a:latin typeface="Cabin Bold"/>
              </a:rPr>
              <a:t>ứng</a:t>
            </a:r>
            <a:r>
              <a:rPr lang="en-US" sz="4800" dirty="0">
                <a:solidFill>
                  <a:schemeClr val="bg1"/>
                </a:solidFill>
                <a:latin typeface="Cabin Bold"/>
              </a:rPr>
              <a:t> </a:t>
            </a:r>
            <a:r>
              <a:rPr lang="en-US" sz="4800" dirty="0" err="1">
                <a:solidFill>
                  <a:schemeClr val="bg1"/>
                </a:solidFill>
                <a:latin typeface="Cabin Bold"/>
              </a:rPr>
              <a:t>dụng</a:t>
            </a:r>
            <a:r>
              <a:rPr lang="en-US" sz="4800" dirty="0">
                <a:solidFill>
                  <a:schemeClr val="bg1"/>
                </a:solidFill>
                <a:latin typeface="Cabin Bold"/>
              </a:rPr>
              <a:t> </a:t>
            </a:r>
            <a:r>
              <a:rPr lang="en-US" sz="4800" dirty="0" err="1">
                <a:solidFill>
                  <a:schemeClr val="bg1"/>
                </a:solidFill>
                <a:latin typeface="Cabin Bold"/>
              </a:rPr>
              <a:t>học</a:t>
            </a:r>
            <a:r>
              <a:rPr lang="en-US" sz="4800" dirty="0">
                <a:solidFill>
                  <a:schemeClr val="bg1"/>
                </a:solidFill>
                <a:latin typeface="Cabin Bold"/>
              </a:rPr>
              <a:t> </a:t>
            </a:r>
            <a:r>
              <a:rPr lang="en-US" sz="4800" dirty="0" err="1">
                <a:solidFill>
                  <a:schemeClr val="bg1"/>
                </a:solidFill>
                <a:latin typeface="Cabin Bold"/>
              </a:rPr>
              <a:t>tập</a:t>
            </a:r>
            <a:endParaRPr lang="en-US" sz="4800" dirty="0">
              <a:solidFill>
                <a:schemeClr val="bg1"/>
              </a:solidFill>
              <a:latin typeface="Cabin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0287000" y="4838700"/>
            <a:ext cx="7238996" cy="44319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4800" dirty="0" err="1">
                <a:solidFill>
                  <a:schemeClr val="bg1"/>
                </a:solidFill>
                <a:latin typeface="Cabin Bold"/>
              </a:rPr>
              <a:t>Một</a:t>
            </a:r>
            <a:r>
              <a:rPr lang="en-US" sz="4800" dirty="0">
                <a:solidFill>
                  <a:schemeClr val="bg1"/>
                </a:solidFill>
                <a:latin typeface="Cabin Bold"/>
              </a:rPr>
              <a:t> </a:t>
            </a:r>
            <a:r>
              <a:rPr lang="en-US" sz="4800" dirty="0" err="1">
                <a:solidFill>
                  <a:schemeClr val="bg1"/>
                </a:solidFill>
                <a:latin typeface="Cabin Bold"/>
              </a:rPr>
              <a:t>ứng</a:t>
            </a:r>
            <a:r>
              <a:rPr lang="en-US" sz="4800" dirty="0">
                <a:solidFill>
                  <a:schemeClr val="bg1"/>
                </a:solidFill>
                <a:latin typeface="Cabin Bold"/>
              </a:rPr>
              <a:t> </a:t>
            </a:r>
            <a:r>
              <a:rPr lang="en-US" sz="4800" dirty="0" err="1">
                <a:solidFill>
                  <a:schemeClr val="bg1"/>
                </a:solidFill>
                <a:latin typeface="Cabin Bold"/>
              </a:rPr>
              <a:t>dụng</a:t>
            </a:r>
            <a:r>
              <a:rPr lang="en-US" sz="4800" dirty="0">
                <a:solidFill>
                  <a:schemeClr val="bg1"/>
                </a:solidFill>
                <a:latin typeface="Cabin Bold"/>
              </a:rPr>
              <a:t> </a:t>
            </a:r>
            <a:r>
              <a:rPr lang="en-US" sz="4800" dirty="0" err="1">
                <a:solidFill>
                  <a:schemeClr val="bg1"/>
                </a:solidFill>
                <a:latin typeface="Cabin Bold"/>
              </a:rPr>
              <a:t>hỗ</a:t>
            </a:r>
            <a:r>
              <a:rPr lang="en-US" sz="4800" dirty="0">
                <a:solidFill>
                  <a:schemeClr val="bg1"/>
                </a:solidFill>
                <a:latin typeface="Cabin Bold"/>
              </a:rPr>
              <a:t> </a:t>
            </a:r>
            <a:r>
              <a:rPr lang="en-US" sz="4800" dirty="0" err="1">
                <a:solidFill>
                  <a:schemeClr val="bg1"/>
                </a:solidFill>
                <a:latin typeface="Cabin Bold"/>
              </a:rPr>
              <a:t>trợ</a:t>
            </a:r>
            <a:r>
              <a:rPr lang="en-US" sz="4800" dirty="0">
                <a:solidFill>
                  <a:schemeClr val="bg1"/>
                </a:solidFill>
                <a:latin typeface="Cabin Bold"/>
              </a:rPr>
              <a:t> </a:t>
            </a:r>
            <a:r>
              <a:rPr lang="en-US" sz="4800" dirty="0" err="1">
                <a:solidFill>
                  <a:schemeClr val="bg1"/>
                </a:solidFill>
                <a:latin typeface="Cabin Bold"/>
              </a:rPr>
              <a:t>môn</a:t>
            </a:r>
            <a:r>
              <a:rPr lang="en-US" sz="4800" dirty="0">
                <a:solidFill>
                  <a:schemeClr val="bg1"/>
                </a:solidFill>
                <a:latin typeface="Cabin Bold"/>
              </a:rPr>
              <a:t> </a:t>
            </a:r>
            <a:r>
              <a:rPr lang="en-US" sz="4800" dirty="0" err="1">
                <a:solidFill>
                  <a:schemeClr val="bg1"/>
                </a:solidFill>
                <a:latin typeface="Cabin Bold"/>
              </a:rPr>
              <a:t>toán</a:t>
            </a:r>
            <a:r>
              <a:rPr lang="en-US" sz="4800" dirty="0">
                <a:solidFill>
                  <a:schemeClr val="bg1"/>
                </a:solidFill>
                <a:latin typeface="Cabin Bold"/>
              </a:rPr>
              <a:t> </a:t>
            </a:r>
            <a:r>
              <a:rPr lang="en-US" sz="4800" dirty="0" err="1">
                <a:solidFill>
                  <a:schemeClr val="bg1"/>
                </a:solidFill>
                <a:latin typeface="Cabin Bold"/>
              </a:rPr>
              <a:t>giúp</a:t>
            </a:r>
            <a:r>
              <a:rPr lang="en-US" sz="4800" dirty="0">
                <a:solidFill>
                  <a:schemeClr val="bg1"/>
                </a:solidFill>
                <a:latin typeface="Cabin Bold"/>
              </a:rPr>
              <a:t> </a:t>
            </a:r>
            <a:r>
              <a:rPr lang="en-US" sz="4800" dirty="0" err="1">
                <a:solidFill>
                  <a:schemeClr val="bg1"/>
                </a:solidFill>
                <a:latin typeface="Cabin Bold"/>
              </a:rPr>
              <a:t>học</a:t>
            </a:r>
            <a:r>
              <a:rPr lang="en-US" sz="4800" dirty="0">
                <a:solidFill>
                  <a:schemeClr val="bg1"/>
                </a:solidFill>
                <a:latin typeface="Cabin Bold"/>
              </a:rPr>
              <a:t> </a:t>
            </a:r>
            <a:r>
              <a:rPr lang="en-US" sz="4800" dirty="0" err="1">
                <a:solidFill>
                  <a:schemeClr val="bg1"/>
                </a:solidFill>
                <a:latin typeface="Cabin Bold"/>
              </a:rPr>
              <a:t>sinh</a:t>
            </a:r>
            <a:r>
              <a:rPr lang="en-US" sz="4800" dirty="0">
                <a:solidFill>
                  <a:schemeClr val="bg1"/>
                </a:solidFill>
                <a:latin typeface="Cabin Bold"/>
              </a:rPr>
              <a:t> </a:t>
            </a:r>
            <a:r>
              <a:rPr lang="en-US" sz="4800" dirty="0" err="1">
                <a:solidFill>
                  <a:schemeClr val="bg1"/>
                </a:solidFill>
                <a:latin typeface="Cabin Bold"/>
              </a:rPr>
              <a:t>sinh</a:t>
            </a:r>
            <a:r>
              <a:rPr lang="en-US" sz="4800" dirty="0">
                <a:solidFill>
                  <a:schemeClr val="bg1"/>
                </a:solidFill>
                <a:latin typeface="Cabin Bold"/>
              </a:rPr>
              <a:t> </a:t>
            </a:r>
            <a:r>
              <a:rPr lang="en-US" sz="4800" dirty="0" err="1">
                <a:solidFill>
                  <a:schemeClr val="bg1"/>
                </a:solidFill>
                <a:latin typeface="Cabin Bold"/>
              </a:rPr>
              <a:t>viên</a:t>
            </a:r>
            <a:r>
              <a:rPr lang="en-US" sz="4800" dirty="0">
                <a:solidFill>
                  <a:schemeClr val="bg1"/>
                </a:solidFill>
                <a:latin typeface="Cabin Bold"/>
              </a:rPr>
              <a:t> </a:t>
            </a:r>
            <a:r>
              <a:rPr lang="en-US" sz="4800" dirty="0" err="1">
                <a:solidFill>
                  <a:schemeClr val="bg1"/>
                </a:solidFill>
                <a:latin typeface="Cabin Bold"/>
              </a:rPr>
              <a:t>tiếp</a:t>
            </a:r>
            <a:r>
              <a:rPr lang="en-US" sz="4800" dirty="0">
                <a:solidFill>
                  <a:schemeClr val="bg1"/>
                </a:solidFill>
                <a:latin typeface="Cabin Bold"/>
              </a:rPr>
              <a:t> </a:t>
            </a:r>
            <a:r>
              <a:rPr lang="en-US" sz="4800" dirty="0" err="1">
                <a:solidFill>
                  <a:schemeClr val="bg1"/>
                </a:solidFill>
                <a:latin typeface="Cabin Bold"/>
              </a:rPr>
              <a:t>cận</a:t>
            </a:r>
            <a:r>
              <a:rPr lang="en-US" sz="4800" dirty="0">
                <a:solidFill>
                  <a:schemeClr val="bg1"/>
                </a:solidFill>
                <a:latin typeface="Cabin Bold"/>
              </a:rPr>
              <a:t> </a:t>
            </a:r>
            <a:r>
              <a:rPr lang="en-US" sz="4800" dirty="0" err="1">
                <a:solidFill>
                  <a:schemeClr val="bg1"/>
                </a:solidFill>
                <a:latin typeface="Cabin Bold"/>
              </a:rPr>
              <a:t>thông</a:t>
            </a:r>
            <a:r>
              <a:rPr lang="en-US" sz="4800" dirty="0">
                <a:solidFill>
                  <a:schemeClr val="bg1"/>
                </a:solidFill>
                <a:latin typeface="Cabin Bold"/>
              </a:rPr>
              <a:t> tin </a:t>
            </a:r>
            <a:r>
              <a:rPr lang="en-US" sz="4800" dirty="0" err="1">
                <a:solidFill>
                  <a:schemeClr val="bg1"/>
                </a:solidFill>
                <a:latin typeface="Cabin Bold"/>
              </a:rPr>
              <a:t>học</a:t>
            </a:r>
            <a:r>
              <a:rPr lang="en-US" sz="4800" dirty="0">
                <a:solidFill>
                  <a:schemeClr val="bg1"/>
                </a:solidFill>
                <a:latin typeface="Cabin Bold"/>
              </a:rPr>
              <a:t> </a:t>
            </a:r>
            <a:r>
              <a:rPr lang="en-US" sz="4800" dirty="0" err="1">
                <a:solidFill>
                  <a:schemeClr val="bg1"/>
                </a:solidFill>
                <a:latin typeface="Cabin Bold"/>
              </a:rPr>
              <a:t>tập</a:t>
            </a:r>
            <a:r>
              <a:rPr lang="en-US" sz="4800" dirty="0">
                <a:solidFill>
                  <a:schemeClr val="bg1"/>
                </a:solidFill>
                <a:latin typeface="Cabin Bold"/>
              </a:rPr>
              <a:t> </a:t>
            </a:r>
            <a:r>
              <a:rPr lang="en-US" sz="4800" dirty="0" err="1">
                <a:solidFill>
                  <a:schemeClr val="bg1"/>
                </a:solidFill>
                <a:latin typeface="Cabin Bold"/>
              </a:rPr>
              <a:t>mọi</a:t>
            </a:r>
            <a:r>
              <a:rPr lang="en-US" sz="4800" dirty="0">
                <a:solidFill>
                  <a:schemeClr val="bg1"/>
                </a:solidFill>
                <a:latin typeface="Cabin Bold"/>
              </a:rPr>
              <a:t> </a:t>
            </a:r>
            <a:r>
              <a:rPr lang="en-US" sz="4800" dirty="0" err="1">
                <a:solidFill>
                  <a:schemeClr val="bg1"/>
                </a:solidFill>
                <a:latin typeface="Cabin Bold"/>
              </a:rPr>
              <a:t>lúc</a:t>
            </a:r>
            <a:r>
              <a:rPr lang="en-US" sz="4800" dirty="0">
                <a:solidFill>
                  <a:schemeClr val="bg1"/>
                </a:solidFill>
                <a:latin typeface="Cabin Bold"/>
              </a:rPr>
              <a:t>, </a:t>
            </a:r>
            <a:r>
              <a:rPr lang="en-US" sz="4800" dirty="0" err="1">
                <a:solidFill>
                  <a:schemeClr val="bg1"/>
                </a:solidFill>
                <a:latin typeface="Cabin Bold"/>
              </a:rPr>
              <a:t>mọi</a:t>
            </a:r>
            <a:r>
              <a:rPr lang="en-US" sz="4800" dirty="0">
                <a:solidFill>
                  <a:schemeClr val="bg1"/>
                </a:solidFill>
                <a:latin typeface="Cabin Bold"/>
              </a:rPr>
              <a:t> </a:t>
            </a:r>
            <a:r>
              <a:rPr lang="en-US" sz="4800" dirty="0" err="1">
                <a:solidFill>
                  <a:schemeClr val="bg1"/>
                </a:solidFill>
                <a:latin typeface="Cabin Bold"/>
              </a:rPr>
              <a:t>nơi</a:t>
            </a:r>
            <a:endParaRPr lang="en-US" sz="4800" dirty="0">
              <a:solidFill>
                <a:schemeClr val="bg1"/>
              </a:solidFill>
              <a:latin typeface="Cabin Bold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134600" y="5326298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778" y="4345795"/>
            <a:ext cx="11226440" cy="5941205"/>
            <a:chOff x="0" y="0"/>
            <a:chExt cx="14968587" cy="792160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4968545" cy="7921541"/>
            </a:xfrm>
            <a:custGeom>
              <a:avLst/>
              <a:gdLst/>
              <a:ahLst/>
              <a:cxnLst/>
              <a:rect l="l" t="t" r="r" b="b"/>
              <a:pathLst>
                <a:path w="14968545" h="7921541">
                  <a:moveTo>
                    <a:pt x="0" y="0"/>
                  </a:moveTo>
                  <a:lnTo>
                    <a:pt x="14968545" y="0"/>
                  </a:lnTo>
                  <a:lnTo>
                    <a:pt x="14968545" y="7921541"/>
                  </a:lnTo>
                  <a:lnTo>
                    <a:pt x="0" y="7921541"/>
                  </a:lnTo>
                  <a:close/>
                </a:path>
              </a:pathLst>
            </a:custGeom>
            <a:solidFill>
              <a:srgbClr val="CFC4B2"/>
            </a:solidFill>
          </p:spPr>
        </p:sp>
      </p:grpSp>
      <p:sp>
        <p:nvSpPr>
          <p:cNvPr id="4" name="AutoShape 4"/>
          <p:cNvSpPr/>
          <p:nvPr/>
        </p:nvSpPr>
        <p:spPr>
          <a:xfrm>
            <a:off x="1907799" y="8544933"/>
            <a:ext cx="6936911" cy="47625"/>
          </a:xfrm>
          <a:prstGeom prst="line">
            <a:avLst/>
          </a:prstGeom>
          <a:ln w="38100" cap="rnd">
            <a:solidFill>
              <a:srgbClr val="3B2F2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Freeform 5"/>
          <p:cNvSpPr/>
          <p:nvPr/>
        </p:nvSpPr>
        <p:spPr>
          <a:xfrm>
            <a:off x="3394296" y="0"/>
            <a:ext cx="7840922" cy="4345795"/>
          </a:xfrm>
          <a:custGeom>
            <a:avLst/>
            <a:gdLst/>
            <a:ahLst/>
            <a:cxnLst/>
            <a:rect l="l" t="t" r="r" b="b"/>
            <a:pathLst>
              <a:path w="7840922" h="4345795">
                <a:moveTo>
                  <a:pt x="0" y="0"/>
                </a:moveTo>
                <a:lnTo>
                  <a:pt x="7840922" y="0"/>
                </a:lnTo>
                <a:lnTo>
                  <a:pt x="7840922" y="4345795"/>
                </a:lnTo>
                <a:lnTo>
                  <a:pt x="0" y="434579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8444" t="-9358" r="-2764" b="-15970"/>
            </a:stretch>
          </a:blipFill>
        </p:spPr>
      </p:sp>
      <p:sp>
        <p:nvSpPr>
          <p:cNvPr id="6" name="Freeform 6"/>
          <p:cNvSpPr/>
          <p:nvPr/>
        </p:nvSpPr>
        <p:spPr>
          <a:xfrm rot="5400000">
            <a:off x="9613720" y="1612720"/>
            <a:ext cx="10287000" cy="7061560"/>
          </a:xfrm>
          <a:custGeom>
            <a:avLst/>
            <a:gdLst/>
            <a:ahLst/>
            <a:cxnLst/>
            <a:rect l="l" t="t" r="r" b="b"/>
            <a:pathLst>
              <a:path w="10287000" h="7061560">
                <a:moveTo>
                  <a:pt x="0" y="0"/>
                </a:moveTo>
                <a:lnTo>
                  <a:pt x="10287000" y="0"/>
                </a:lnTo>
                <a:lnTo>
                  <a:pt x="10287000" y="7061560"/>
                </a:lnTo>
                <a:lnTo>
                  <a:pt x="0" y="706156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8645" r="-18645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223066" y="663454"/>
            <a:ext cx="3045536" cy="3018888"/>
          </a:xfrm>
          <a:custGeom>
            <a:avLst/>
            <a:gdLst/>
            <a:ahLst/>
            <a:cxnLst/>
            <a:rect l="l" t="t" r="r" b="b"/>
            <a:pathLst>
              <a:path w="3045536" h="3018888">
                <a:moveTo>
                  <a:pt x="0" y="0"/>
                </a:moveTo>
                <a:lnTo>
                  <a:pt x="3045536" y="0"/>
                </a:lnTo>
                <a:lnTo>
                  <a:pt x="3045536" y="3018888"/>
                </a:lnTo>
                <a:lnTo>
                  <a:pt x="0" y="301888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028700" y="4962525"/>
            <a:ext cx="8695109" cy="2695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7500">
                <a:solidFill>
                  <a:srgbClr val="3B2F20"/>
                </a:solidFill>
                <a:latin typeface="Montserrat Bold"/>
              </a:rPr>
              <a:t>2. CÁC THƯ VIỆN SỬ DỤNG</a:t>
            </a:r>
          </a:p>
        </p:txBody>
      </p:sp>
    </p:spTree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80813" r="-80813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54365" r="-15" b="-87087"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377247" y="2737201"/>
            <a:ext cx="7354252" cy="7286145"/>
            <a:chOff x="0" y="0"/>
            <a:chExt cx="9805669" cy="971486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9805615" cy="9714826"/>
            </a:xfrm>
            <a:custGeom>
              <a:avLst/>
              <a:gdLst/>
              <a:ahLst/>
              <a:cxnLst/>
              <a:rect l="l" t="t" r="r" b="b"/>
              <a:pathLst>
                <a:path w="9805615" h="9714826">
                  <a:moveTo>
                    <a:pt x="0" y="0"/>
                  </a:moveTo>
                  <a:lnTo>
                    <a:pt x="9805615" y="0"/>
                  </a:lnTo>
                  <a:lnTo>
                    <a:pt x="9805615" y="9714826"/>
                  </a:lnTo>
                  <a:lnTo>
                    <a:pt x="0" y="9714826"/>
                  </a:lnTo>
                  <a:close/>
                </a:path>
              </a:pathLst>
            </a:custGeom>
            <a:solidFill>
              <a:srgbClr val="FFFEF5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8029888" y="2737201"/>
            <a:ext cx="9753196" cy="7286145"/>
            <a:chOff x="0" y="0"/>
            <a:chExt cx="13004262" cy="971486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3004191" cy="9714826"/>
            </a:xfrm>
            <a:custGeom>
              <a:avLst/>
              <a:gdLst/>
              <a:ahLst/>
              <a:cxnLst/>
              <a:rect l="l" t="t" r="r" b="b"/>
              <a:pathLst>
                <a:path w="13004191" h="9714826">
                  <a:moveTo>
                    <a:pt x="0" y="0"/>
                  </a:moveTo>
                  <a:lnTo>
                    <a:pt x="13004191" y="0"/>
                  </a:lnTo>
                  <a:lnTo>
                    <a:pt x="13004191" y="9714826"/>
                  </a:lnTo>
                  <a:lnTo>
                    <a:pt x="0" y="9714826"/>
                  </a:lnTo>
                  <a:close/>
                </a:path>
              </a:pathLst>
            </a:custGeom>
            <a:solidFill>
              <a:srgbClr val="FFFEF5"/>
            </a:solidFill>
          </p:spPr>
        </p:sp>
      </p:grpSp>
      <p:sp>
        <p:nvSpPr>
          <p:cNvPr id="8" name="TextBox 8"/>
          <p:cNvSpPr txBox="1"/>
          <p:nvPr/>
        </p:nvSpPr>
        <p:spPr>
          <a:xfrm>
            <a:off x="3779601" y="146685"/>
            <a:ext cx="10728798" cy="15640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960"/>
              </a:lnSpc>
            </a:pPr>
            <a:r>
              <a:rPr lang="en-US" sz="9000">
                <a:solidFill>
                  <a:srgbClr val="3B2F20"/>
                </a:solidFill>
                <a:latin typeface="Montserrat"/>
              </a:rPr>
              <a:t>Thư viện NumPy</a:t>
            </a:r>
          </a:p>
        </p:txBody>
      </p:sp>
      <p:sp>
        <p:nvSpPr>
          <p:cNvPr id="9" name="Freeform 9"/>
          <p:cNvSpPr/>
          <p:nvPr/>
        </p:nvSpPr>
        <p:spPr>
          <a:xfrm>
            <a:off x="10142036" y="2086681"/>
            <a:ext cx="6051346" cy="1301039"/>
          </a:xfrm>
          <a:custGeom>
            <a:avLst/>
            <a:gdLst/>
            <a:ahLst/>
            <a:cxnLst/>
            <a:rect l="l" t="t" r="r" b="b"/>
            <a:pathLst>
              <a:path w="6051346" h="1301039">
                <a:moveTo>
                  <a:pt x="0" y="0"/>
                </a:moveTo>
                <a:lnTo>
                  <a:pt x="6051347" y="0"/>
                </a:lnTo>
                <a:lnTo>
                  <a:pt x="6051347" y="1301040"/>
                </a:lnTo>
                <a:lnTo>
                  <a:pt x="0" y="130104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028700" y="2086681"/>
            <a:ext cx="6051346" cy="1301039"/>
          </a:xfrm>
          <a:custGeom>
            <a:avLst/>
            <a:gdLst/>
            <a:ahLst/>
            <a:cxnLst/>
            <a:rect l="l" t="t" r="r" b="b"/>
            <a:pathLst>
              <a:path w="6051346" h="1301039">
                <a:moveTo>
                  <a:pt x="0" y="0"/>
                </a:moveTo>
                <a:lnTo>
                  <a:pt x="6051346" y="0"/>
                </a:lnTo>
                <a:lnTo>
                  <a:pt x="6051346" y="1301040"/>
                </a:lnTo>
                <a:lnTo>
                  <a:pt x="0" y="130104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050307" y="2418113"/>
            <a:ext cx="5458588" cy="5434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sz="3999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KHÁI NIỆM</a:t>
            </a:r>
            <a:endParaRPr lang="en-US" sz="3999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0642458" y="2520143"/>
            <a:ext cx="5458588" cy="538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sz="3999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CHỨC NĂNG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77247" y="4338364"/>
            <a:ext cx="6988851" cy="4919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47784" lvl="1" indent="-423892" algn="just">
              <a:lnSpc>
                <a:spcPts val="5497"/>
              </a:lnSpc>
              <a:buFont typeface="Arial"/>
              <a:buChar char="•"/>
            </a:pPr>
            <a:r>
              <a:rPr lang="en-US" sz="3926" dirty="0" err="1">
                <a:solidFill>
                  <a:srgbClr val="000000"/>
                </a:solidFill>
                <a:latin typeface="Times New Roman"/>
              </a:rPr>
              <a:t>NumPy</a:t>
            </a:r>
            <a:r>
              <a:rPr lang="en-US" sz="3926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3926" dirty="0" err="1">
                <a:solidFill>
                  <a:srgbClr val="000000"/>
                </a:solidFill>
                <a:latin typeface="Times New Roman"/>
              </a:rPr>
              <a:t>là</a:t>
            </a:r>
            <a:r>
              <a:rPr lang="en-US" sz="3926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3926" dirty="0" err="1">
                <a:solidFill>
                  <a:srgbClr val="000000"/>
                </a:solidFill>
                <a:latin typeface="Times New Roman"/>
              </a:rPr>
              <a:t>viết</a:t>
            </a:r>
            <a:r>
              <a:rPr lang="en-US" sz="3926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3926" dirty="0" err="1">
                <a:solidFill>
                  <a:srgbClr val="000000"/>
                </a:solidFill>
                <a:latin typeface="Times New Roman"/>
              </a:rPr>
              <a:t>tắt</a:t>
            </a:r>
            <a:r>
              <a:rPr lang="en-US" sz="3926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3926" dirty="0" err="1" smtClean="0">
                <a:solidFill>
                  <a:srgbClr val="000000"/>
                </a:solidFill>
                <a:latin typeface="Times New Roman"/>
              </a:rPr>
              <a:t>của</a:t>
            </a:r>
            <a:r>
              <a:rPr lang="en-US" sz="3926" dirty="0" smtClean="0">
                <a:solidFill>
                  <a:srgbClr val="000000"/>
                </a:solidFill>
                <a:latin typeface="Times New Roman"/>
              </a:rPr>
              <a:t>        “Numerical  Python”.</a:t>
            </a:r>
            <a:endParaRPr lang="en-US" sz="3926" dirty="0">
              <a:solidFill>
                <a:srgbClr val="000000"/>
              </a:solidFill>
              <a:latin typeface="Times New Roman"/>
            </a:endParaRPr>
          </a:p>
          <a:p>
            <a:pPr marL="847784" lvl="1" indent="-423892" algn="just">
              <a:lnSpc>
                <a:spcPts val="5497"/>
              </a:lnSpc>
              <a:buFont typeface="Arial"/>
              <a:buChar char="•"/>
            </a:pPr>
            <a:r>
              <a:rPr lang="en-US" sz="3926" dirty="0" err="1">
                <a:solidFill>
                  <a:srgbClr val="000000"/>
                </a:solidFill>
                <a:latin typeface="Times New Roman"/>
              </a:rPr>
              <a:t>Cung</a:t>
            </a:r>
            <a:r>
              <a:rPr lang="en-US" sz="3926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3926" dirty="0" err="1">
                <a:solidFill>
                  <a:srgbClr val="000000"/>
                </a:solidFill>
                <a:latin typeface="Times New Roman"/>
              </a:rPr>
              <a:t>cấp</a:t>
            </a:r>
            <a:r>
              <a:rPr lang="en-US" sz="3926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3926" dirty="0" err="1">
                <a:solidFill>
                  <a:srgbClr val="000000"/>
                </a:solidFill>
                <a:latin typeface="Times New Roman"/>
              </a:rPr>
              <a:t>đối</a:t>
            </a:r>
            <a:r>
              <a:rPr lang="en-US" sz="3926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3926" dirty="0" err="1">
                <a:solidFill>
                  <a:srgbClr val="000000"/>
                </a:solidFill>
                <a:latin typeface="Times New Roman"/>
              </a:rPr>
              <a:t>tượng</a:t>
            </a:r>
            <a:r>
              <a:rPr lang="en-US" sz="3926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3926" dirty="0" err="1">
                <a:solidFill>
                  <a:srgbClr val="000000"/>
                </a:solidFill>
                <a:latin typeface="Times New Roman"/>
              </a:rPr>
              <a:t>mảng</a:t>
            </a:r>
            <a:r>
              <a:rPr lang="en-US" sz="3926" dirty="0">
                <a:solidFill>
                  <a:srgbClr val="000000"/>
                </a:solidFill>
                <a:latin typeface="Times New Roman"/>
              </a:rPr>
              <a:t> (array) </a:t>
            </a:r>
            <a:r>
              <a:rPr lang="en-US" sz="3926" dirty="0" err="1">
                <a:solidFill>
                  <a:srgbClr val="000000"/>
                </a:solidFill>
                <a:latin typeface="Times New Roman"/>
              </a:rPr>
              <a:t>nhanh</a:t>
            </a:r>
            <a:r>
              <a:rPr lang="en-US" sz="3926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3926" dirty="0" err="1">
                <a:solidFill>
                  <a:srgbClr val="000000"/>
                </a:solidFill>
                <a:latin typeface="Times New Roman"/>
              </a:rPr>
              <a:t>và</a:t>
            </a:r>
            <a:r>
              <a:rPr lang="en-US" sz="3926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3926" dirty="0" err="1">
                <a:solidFill>
                  <a:srgbClr val="000000"/>
                </a:solidFill>
                <a:latin typeface="Times New Roman"/>
              </a:rPr>
              <a:t>linh</a:t>
            </a:r>
            <a:r>
              <a:rPr lang="en-US" sz="3926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3926" dirty="0" err="1">
                <a:solidFill>
                  <a:srgbClr val="000000"/>
                </a:solidFill>
                <a:latin typeface="Times New Roman"/>
              </a:rPr>
              <a:t>hoạt</a:t>
            </a:r>
            <a:r>
              <a:rPr lang="en-US" sz="3926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3926" dirty="0" err="1">
                <a:solidFill>
                  <a:srgbClr val="000000"/>
                </a:solidFill>
                <a:latin typeface="Times New Roman"/>
              </a:rPr>
              <a:t>để</a:t>
            </a:r>
            <a:r>
              <a:rPr lang="en-US" sz="3926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3926" dirty="0" err="1">
                <a:solidFill>
                  <a:srgbClr val="000000"/>
                </a:solidFill>
                <a:latin typeface="Times New Roman"/>
              </a:rPr>
              <a:t>thực</a:t>
            </a:r>
            <a:r>
              <a:rPr lang="en-US" sz="3926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3926" dirty="0" err="1">
                <a:solidFill>
                  <a:srgbClr val="000000"/>
                </a:solidFill>
                <a:latin typeface="Times New Roman"/>
              </a:rPr>
              <a:t>hiện</a:t>
            </a:r>
            <a:r>
              <a:rPr lang="en-US" sz="3926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3926" dirty="0" err="1">
                <a:solidFill>
                  <a:srgbClr val="000000"/>
                </a:solidFill>
                <a:latin typeface="Times New Roman"/>
              </a:rPr>
              <a:t>các</a:t>
            </a:r>
            <a:r>
              <a:rPr lang="en-US" sz="3926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3926" dirty="0" err="1">
                <a:solidFill>
                  <a:srgbClr val="000000"/>
                </a:solidFill>
                <a:latin typeface="Times New Roman"/>
              </a:rPr>
              <a:t>phép</a:t>
            </a:r>
            <a:r>
              <a:rPr lang="en-US" sz="3926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3926" dirty="0" err="1">
                <a:solidFill>
                  <a:srgbClr val="000000"/>
                </a:solidFill>
                <a:latin typeface="Times New Roman"/>
              </a:rPr>
              <a:t>toán</a:t>
            </a:r>
            <a:r>
              <a:rPr lang="en-US" sz="3926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3926" dirty="0" err="1">
                <a:solidFill>
                  <a:srgbClr val="000000"/>
                </a:solidFill>
                <a:latin typeface="Times New Roman"/>
              </a:rPr>
              <a:t>số</a:t>
            </a:r>
            <a:r>
              <a:rPr lang="en-US" sz="3926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3926" dirty="0" err="1">
                <a:solidFill>
                  <a:srgbClr val="000000"/>
                </a:solidFill>
                <a:latin typeface="Times New Roman"/>
              </a:rPr>
              <a:t>học</a:t>
            </a:r>
            <a:r>
              <a:rPr lang="en-US" sz="3926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3926" dirty="0" err="1">
                <a:solidFill>
                  <a:srgbClr val="000000"/>
                </a:solidFill>
                <a:latin typeface="Times New Roman"/>
              </a:rPr>
              <a:t>trên</a:t>
            </a:r>
            <a:r>
              <a:rPr lang="en-US" sz="3926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3926" dirty="0" err="1">
                <a:solidFill>
                  <a:srgbClr val="000000"/>
                </a:solidFill>
                <a:latin typeface="Times New Roman"/>
              </a:rPr>
              <a:t>dữ</a:t>
            </a:r>
            <a:r>
              <a:rPr lang="en-US" sz="3926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3926" dirty="0" err="1">
                <a:solidFill>
                  <a:srgbClr val="000000"/>
                </a:solidFill>
                <a:latin typeface="Times New Roman"/>
              </a:rPr>
              <a:t>liệu</a:t>
            </a:r>
            <a:r>
              <a:rPr lang="en-US" sz="3926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3926" dirty="0" err="1">
                <a:solidFill>
                  <a:srgbClr val="000000"/>
                </a:solidFill>
                <a:latin typeface="Times New Roman"/>
              </a:rPr>
              <a:t>mảng</a:t>
            </a:r>
            <a:r>
              <a:rPr lang="en-US" sz="3926" dirty="0">
                <a:solidFill>
                  <a:srgbClr val="000000"/>
                </a:solidFill>
                <a:latin typeface="Times New Roman"/>
              </a:rPr>
              <a:t>.</a:t>
            </a:r>
          </a:p>
          <a:p>
            <a:pPr algn="just">
              <a:lnSpc>
                <a:spcPts val="5497"/>
              </a:lnSpc>
            </a:pPr>
            <a:endParaRPr lang="en-US" sz="3926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8108705" y="4085263"/>
            <a:ext cx="9442337" cy="66299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04605" lvl="1" indent="-402303" algn="just">
              <a:lnSpc>
                <a:spcPts val="5217"/>
              </a:lnSpc>
              <a:buFont typeface="Arial"/>
              <a:buChar char="•"/>
            </a:pPr>
            <a:r>
              <a:rPr lang="en-US" sz="3726" dirty="0" err="1">
                <a:solidFill>
                  <a:srgbClr val="000000"/>
                </a:solidFill>
                <a:latin typeface="Times New Roman"/>
              </a:rPr>
              <a:t>Mảng</a:t>
            </a:r>
            <a:r>
              <a:rPr lang="en-US" sz="3726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3726" dirty="0" err="1">
                <a:solidFill>
                  <a:srgbClr val="000000"/>
                </a:solidFill>
                <a:latin typeface="Times New Roman"/>
              </a:rPr>
              <a:t>Nhiều</a:t>
            </a:r>
            <a:r>
              <a:rPr lang="en-US" sz="3726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3726" dirty="0" err="1">
                <a:solidFill>
                  <a:srgbClr val="000000"/>
                </a:solidFill>
                <a:latin typeface="Times New Roman"/>
              </a:rPr>
              <a:t>Chiều</a:t>
            </a:r>
            <a:r>
              <a:rPr lang="en-US" sz="3726" dirty="0">
                <a:solidFill>
                  <a:srgbClr val="000000"/>
                </a:solidFill>
                <a:latin typeface="Times New Roman"/>
              </a:rPr>
              <a:t>: </a:t>
            </a:r>
            <a:r>
              <a:rPr lang="en-US" sz="3726" dirty="0" err="1">
                <a:solidFill>
                  <a:srgbClr val="000000"/>
                </a:solidFill>
                <a:latin typeface="Times New Roman"/>
              </a:rPr>
              <a:t>Lưu</a:t>
            </a:r>
            <a:r>
              <a:rPr lang="en-US" sz="3726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3726" dirty="0" err="1">
                <a:solidFill>
                  <a:srgbClr val="000000"/>
                </a:solidFill>
                <a:latin typeface="Times New Roman"/>
              </a:rPr>
              <a:t>trữ</a:t>
            </a:r>
            <a:r>
              <a:rPr lang="en-US" sz="3726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3726" dirty="0" err="1">
                <a:solidFill>
                  <a:srgbClr val="000000"/>
                </a:solidFill>
                <a:latin typeface="Times New Roman"/>
              </a:rPr>
              <a:t>và</a:t>
            </a:r>
            <a:r>
              <a:rPr lang="en-US" sz="3726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3726" dirty="0" err="1">
                <a:solidFill>
                  <a:srgbClr val="000000"/>
                </a:solidFill>
                <a:latin typeface="Times New Roman"/>
              </a:rPr>
              <a:t>xử</a:t>
            </a:r>
            <a:r>
              <a:rPr lang="en-US" sz="3726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3726" dirty="0" err="1">
                <a:solidFill>
                  <a:srgbClr val="000000"/>
                </a:solidFill>
                <a:latin typeface="Times New Roman"/>
              </a:rPr>
              <a:t>lý</a:t>
            </a:r>
            <a:r>
              <a:rPr lang="en-US" sz="3726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3726" dirty="0" err="1">
                <a:solidFill>
                  <a:srgbClr val="000000"/>
                </a:solidFill>
                <a:latin typeface="Times New Roman"/>
              </a:rPr>
              <a:t>dữ</a:t>
            </a:r>
            <a:r>
              <a:rPr lang="en-US" sz="3726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3726" dirty="0" err="1">
                <a:solidFill>
                  <a:srgbClr val="000000"/>
                </a:solidFill>
                <a:latin typeface="Times New Roman"/>
              </a:rPr>
              <a:t>liệu</a:t>
            </a:r>
            <a:r>
              <a:rPr lang="en-US" sz="3726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3726" dirty="0" err="1">
                <a:solidFill>
                  <a:srgbClr val="000000"/>
                </a:solidFill>
                <a:latin typeface="Times New Roman"/>
              </a:rPr>
              <a:t>nhanh</a:t>
            </a:r>
            <a:r>
              <a:rPr lang="en-US" sz="3726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3726" dirty="0" err="1">
                <a:solidFill>
                  <a:srgbClr val="000000"/>
                </a:solidFill>
                <a:latin typeface="Times New Roman"/>
              </a:rPr>
              <a:t>chóng</a:t>
            </a:r>
            <a:r>
              <a:rPr lang="en-US" sz="3726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3726" dirty="0" err="1">
                <a:solidFill>
                  <a:srgbClr val="000000"/>
                </a:solidFill>
                <a:latin typeface="Times New Roman"/>
              </a:rPr>
              <a:t>thông</a:t>
            </a:r>
            <a:r>
              <a:rPr lang="en-US" sz="3726" dirty="0">
                <a:solidFill>
                  <a:srgbClr val="000000"/>
                </a:solidFill>
                <a:latin typeface="Times New Roman"/>
              </a:rPr>
              <a:t> qua </a:t>
            </a:r>
            <a:r>
              <a:rPr lang="en-US" sz="3726" dirty="0" err="1">
                <a:solidFill>
                  <a:srgbClr val="000000"/>
                </a:solidFill>
                <a:latin typeface="Times New Roman"/>
              </a:rPr>
              <a:t>mảng</a:t>
            </a:r>
            <a:r>
              <a:rPr lang="en-US" sz="3726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3726" dirty="0" err="1">
                <a:solidFill>
                  <a:srgbClr val="000000"/>
                </a:solidFill>
                <a:latin typeface="Times New Roman"/>
              </a:rPr>
              <a:t>đa</a:t>
            </a:r>
            <a:r>
              <a:rPr lang="en-US" sz="3726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3726" dirty="0" err="1">
                <a:solidFill>
                  <a:srgbClr val="000000"/>
                </a:solidFill>
                <a:latin typeface="Times New Roman"/>
              </a:rPr>
              <a:t>chiều</a:t>
            </a:r>
            <a:r>
              <a:rPr lang="en-US" sz="3726" dirty="0">
                <a:solidFill>
                  <a:srgbClr val="000000"/>
                </a:solidFill>
                <a:latin typeface="Times New Roman"/>
              </a:rPr>
              <a:t>.</a:t>
            </a:r>
          </a:p>
          <a:p>
            <a:pPr marL="804605" lvl="1" indent="-402303" algn="just">
              <a:lnSpc>
                <a:spcPts val="5217"/>
              </a:lnSpc>
              <a:buFont typeface="Arial"/>
              <a:buChar char="•"/>
            </a:pPr>
            <a:r>
              <a:rPr lang="en-US" sz="3726" dirty="0" err="1">
                <a:solidFill>
                  <a:srgbClr val="000000"/>
                </a:solidFill>
                <a:latin typeface="Times New Roman"/>
              </a:rPr>
              <a:t>Phép</a:t>
            </a:r>
            <a:r>
              <a:rPr lang="en-US" sz="3726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3726" dirty="0" err="1">
                <a:solidFill>
                  <a:srgbClr val="000000"/>
                </a:solidFill>
                <a:latin typeface="Times New Roman"/>
              </a:rPr>
              <a:t>Toán</a:t>
            </a:r>
            <a:r>
              <a:rPr lang="en-US" sz="3726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3726" dirty="0" err="1">
                <a:solidFill>
                  <a:srgbClr val="000000"/>
                </a:solidFill>
                <a:latin typeface="Times New Roman"/>
              </a:rPr>
              <a:t>Số</a:t>
            </a:r>
            <a:r>
              <a:rPr lang="en-US" sz="3726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3726" dirty="0" err="1">
                <a:solidFill>
                  <a:srgbClr val="000000"/>
                </a:solidFill>
                <a:latin typeface="Times New Roman"/>
              </a:rPr>
              <a:t>Học</a:t>
            </a:r>
            <a:r>
              <a:rPr lang="en-US" sz="3726" dirty="0">
                <a:solidFill>
                  <a:srgbClr val="000000"/>
                </a:solidFill>
                <a:latin typeface="Times New Roman"/>
              </a:rPr>
              <a:t>: </a:t>
            </a:r>
            <a:r>
              <a:rPr lang="en-US" sz="3726" dirty="0" err="1">
                <a:solidFill>
                  <a:srgbClr val="000000"/>
                </a:solidFill>
                <a:latin typeface="Times New Roman"/>
              </a:rPr>
              <a:t>Hỗ</a:t>
            </a:r>
            <a:r>
              <a:rPr lang="en-US" sz="3726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3726" dirty="0" err="1">
                <a:solidFill>
                  <a:srgbClr val="000000"/>
                </a:solidFill>
                <a:latin typeface="Times New Roman"/>
              </a:rPr>
              <a:t>trợ</a:t>
            </a:r>
            <a:r>
              <a:rPr lang="en-US" sz="3726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3726" dirty="0" err="1">
                <a:solidFill>
                  <a:srgbClr val="000000"/>
                </a:solidFill>
                <a:latin typeface="Times New Roman"/>
              </a:rPr>
              <a:t>các</a:t>
            </a:r>
            <a:r>
              <a:rPr lang="en-US" sz="3726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3726" dirty="0" err="1">
                <a:solidFill>
                  <a:srgbClr val="000000"/>
                </a:solidFill>
                <a:latin typeface="Times New Roman"/>
              </a:rPr>
              <a:t>phép</a:t>
            </a:r>
            <a:r>
              <a:rPr lang="en-US" sz="3726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3726" dirty="0" err="1">
                <a:solidFill>
                  <a:srgbClr val="000000"/>
                </a:solidFill>
                <a:latin typeface="Times New Roman"/>
              </a:rPr>
              <a:t>toán</a:t>
            </a:r>
            <a:r>
              <a:rPr lang="en-US" sz="3726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3726" dirty="0" err="1">
                <a:solidFill>
                  <a:srgbClr val="000000"/>
                </a:solidFill>
                <a:latin typeface="Times New Roman"/>
              </a:rPr>
              <a:t>cơ</a:t>
            </a:r>
            <a:r>
              <a:rPr lang="en-US" sz="3726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3726" dirty="0" err="1">
                <a:solidFill>
                  <a:srgbClr val="000000"/>
                </a:solidFill>
                <a:latin typeface="Times New Roman"/>
              </a:rPr>
              <a:t>bản</a:t>
            </a:r>
            <a:r>
              <a:rPr lang="en-US" sz="3726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3726" dirty="0" err="1">
                <a:solidFill>
                  <a:srgbClr val="000000"/>
                </a:solidFill>
                <a:latin typeface="Times New Roman"/>
              </a:rPr>
              <a:t>như</a:t>
            </a:r>
            <a:r>
              <a:rPr lang="en-US" sz="3726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3726" dirty="0" err="1">
                <a:solidFill>
                  <a:srgbClr val="000000"/>
                </a:solidFill>
                <a:latin typeface="Times New Roman"/>
              </a:rPr>
              <a:t>cộng</a:t>
            </a:r>
            <a:r>
              <a:rPr lang="en-US" sz="3726" dirty="0">
                <a:solidFill>
                  <a:srgbClr val="000000"/>
                </a:solidFill>
                <a:latin typeface="Times New Roman"/>
              </a:rPr>
              <a:t>, </a:t>
            </a:r>
            <a:r>
              <a:rPr lang="en-US" sz="3726" dirty="0" err="1">
                <a:solidFill>
                  <a:srgbClr val="000000"/>
                </a:solidFill>
                <a:latin typeface="Times New Roman"/>
              </a:rPr>
              <a:t>trừ</a:t>
            </a:r>
            <a:r>
              <a:rPr lang="en-US" sz="3726" dirty="0">
                <a:solidFill>
                  <a:srgbClr val="000000"/>
                </a:solidFill>
                <a:latin typeface="Times New Roman"/>
              </a:rPr>
              <a:t>, </a:t>
            </a:r>
            <a:r>
              <a:rPr lang="en-US" sz="3726" dirty="0" err="1">
                <a:solidFill>
                  <a:srgbClr val="000000"/>
                </a:solidFill>
                <a:latin typeface="Times New Roman"/>
              </a:rPr>
              <a:t>nhân</a:t>
            </a:r>
            <a:r>
              <a:rPr lang="en-US" sz="3726" dirty="0">
                <a:solidFill>
                  <a:srgbClr val="000000"/>
                </a:solidFill>
                <a:latin typeface="Times New Roman"/>
              </a:rPr>
              <a:t>, chia </a:t>
            </a:r>
            <a:r>
              <a:rPr lang="en-US" sz="3726" dirty="0" err="1">
                <a:solidFill>
                  <a:srgbClr val="000000"/>
                </a:solidFill>
                <a:latin typeface="Times New Roman"/>
              </a:rPr>
              <a:t>trên</a:t>
            </a:r>
            <a:r>
              <a:rPr lang="en-US" sz="3726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3726" dirty="0" err="1">
                <a:solidFill>
                  <a:srgbClr val="000000"/>
                </a:solidFill>
                <a:latin typeface="Times New Roman"/>
              </a:rPr>
              <a:t>mảng</a:t>
            </a:r>
            <a:r>
              <a:rPr lang="en-US" sz="3726" dirty="0">
                <a:solidFill>
                  <a:srgbClr val="000000"/>
                </a:solidFill>
                <a:latin typeface="Times New Roman"/>
              </a:rPr>
              <a:t>.</a:t>
            </a:r>
          </a:p>
          <a:p>
            <a:pPr marL="804605" lvl="1" indent="-402303" algn="just">
              <a:lnSpc>
                <a:spcPts val="5217"/>
              </a:lnSpc>
              <a:buFont typeface="Arial"/>
              <a:buChar char="•"/>
            </a:pPr>
            <a:r>
              <a:rPr lang="en-US" sz="3726" dirty="0" err="1">
                <a:solidFill>
                  <a:srgbClr val="000000"/>
                </a:solidFill>
                <a:latin typeface="Times New Roman"/>
              </a:rPr>
              <a:t>Đại</a:t>
            </a:r>
            <a:r>
              <a:rPr lang="en-US" sz="3726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3726" dirty="0" err="1">
                <a:solidFill>
                  <a:srgbClr val="000000"/>
                </a:solidFill>
                <a:latin typeface="Times New Roman"/>
              </a:rPr>
              <a:t>Số</a:t>
            </a:r>
            <a:r>
              <a:rPr lang="en-US" sz="3726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3726" dirty="0" err="1">
                <a:solidFill>
                  <a:srgbClr val="000000"/>
                </a:solidFill>
                <a:latin typeface="Times New Roman"/>
              </a:rPr>
              <a:t>Tuyến</a:t>
            </a:r>
            <a:r>
              <a:rPr lang="en-US" sz="3726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3726" dirty="0" err="1">
                <a:solidFill>
                  <a:srgbClr val="000000"/>
                </a:solidFill>
                <a:latin typeface="Times New Roman"/>
              </a:rPr>
              <a:t>Tính</a:t>
            </a:r>
            <a:r>
              <a:rPr lang="en-US" sz="3726" dirty="0">
                <a:solidFill>
                  <a:srgbClr val="000000"/>
                </a:solidFill>
                <a:latin typeface="Times New Roman"/>
              </a:rPr>
              <a:t>: </a:t>
            </a:r>
            <a:r>
              <a:rPr lang="en-US" sz="3726" dirty="0" err="1">
                <a:solidFill>
                  <a:srgbClr val="000000"/>
                </a:solidFill>
                <a:latin typeface="Times New Roman"/>
              </a:rPr>
              <a:t>Hỗ</a:t>
            </a:r>
            <a:r>
              <a:rPr lang="en-US" sz="3726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3726" dirty="0" err="1">
                <a:solidFill>
                  <a:srgbClr val="000000"/>
                </a:solidFill>
                <a:latin typeface="Times New Roman"/>
              </a:rPr>
              <a:t>trợ</a:t>
            </a:r>
            <a:r>
              <a:rPr lang="en-US" sz="3726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3726" dirty="0" err="1">
                <a:solidFill>
                  <a:srgbClr val="000000"/>
                </a:solidFill>
                <a:latin typeface="Times New Roman"/>
              </a:rPr>
              <a:t>các</a:t>
            </a:r>
            <a:r>
              <a:rPr lang="en-US" sz="3726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3726" dirty="0" err="1">
                <a:solidFill>
                  <a:srgbClr val="000000"/>
                </a:solidFill>
                <a:latin typeface="Times New Roman"/>
              </a:rPr>
              <a:t>phép</a:t>
            </a:r>
            <a:r>
              <a:rPr lang="en-US" sz="3726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3726" dirty="0" err="1">
                <a:solidFill>
                  <a:srgbClr val="000000"/>
                </a:solidFill>
                <a:latin typeface="Times New Roman"/>
              </a:rPr>
              <a:t>toán</a:t>
            </a:r>
            <a:r>
              <a:rPr lang="en-US" sz="3726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3726" dirty="0" err="1">
                <a:solidFill>
                  <a:srgbClr val="000000"/>
                </a:solidFill>
                <a:latin typeface="Times New Roman"/>
              </a:rPr>
              <a:t>đại</a:t>
            </a:r>
            <a:r>
              <a:rPr lang="en-US" sz="3726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3726" dirty="0" err="1">
                <a:solidFill>
                  <a:srgbClr val="000000"/>
                </a:solidFill>
                <a:latin typeface="Times New Roman"/>
              </a:rPr>
              <a:t>số</a:t>
            </a:r>
            <a:r>
              <a:rPr lang="en-US" sz="3726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3726" dirty="0" err="1">
                <a:solidFill>
                  <a:srgbClr val="000000"/>
                </a:solidFill>
                <a:latin typeface="Times New Roman"/>
              </a:rPr>
              <a:t>tuyến</a:t>
            </a:r>
            <a:r>
              <a:rPr lang="en-US" sz="3726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3726" dirty="0" err="1">
                <a:solidFill>
                  <a:srgbClr val="000000"/>
                </a:solidFill>
                <a:latin typeface="Times New Roman"/>
              </a:rPr>
              <a:t>tính</a:t>
            </a:r>
            <a:r>
              <a:rPr lang="en-US" sz="3726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3726" dirty="0" err="1">
                <a:solidFill>
                  <a:srgbClr val="000000"/>
                </a:solidFill>
                <a:latin typeface="Times New Roman"/>
              </a:rPr>
              <a:t>trên</a:t>
            </a:r>
            <a:r>
              <a:rPr lang="en-US" sz="3726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3726" dirty="0" err="1">
                <a:solidFill>
                  <a:srgbClr val="000000"/>
                </a:solidFill>
                <a:latin typeface="Times New Roman"/>
              </a:rPr>
              <a:t>mảng</a:t>
            </a:r>
            <a:r>
              <a:rPr lang="en-US" sz="3726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3726" dirty="0" err="1">
                <a:solidFill>
                  <a:srgbClr val="000000"/>
                </a:solidFill>
                <a:latin typeface="Times New Roman"/>
              </a:rPr>
              <a:t>như</a:t>
            </a:r>
            <a:r>
              <a:rPr lang="en-US" sz="3726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3726" dirty="0" err="1">
                <a:solidFill>
                  <a:srgbClr val="000000"/>
                </a:solidFill>
                <a:latin typeface="Times New Roman"/>
              </a:rPr>
              <a:t>nhân</a:t>
            </a:r>
            <a:r>
              <a:rPr lang="en-US" sz="3726" dirty="0">
                <a:solidFill>
                  <a:srgbClr val="000000"/>
                </a:solidFill>
                <a:latin typeface="Times New Roman"/>
              </a:rPr>
              <a:t> ma </a:t>
            </a:r>
            <a:r>
              <a:rPr lang="en-US" sz="3726" dirty="0" err="1">
                <a:solidFill>
                  <a:srgbClr val="000000"/>
                </a:solidFill>
                <a:latin typeface="Times New Roman"/>
              </a:rPr>
              <a:t>trận</a:t>
            </a:r>
            <a:r>
              <a:rPr lang="en-US" sz="3726" dirty="0">
                <a:solidFill>
                  <a:srgbClr val="000000"/>
                </a:solidFill>
                <a:latin typeface="Times New Roman"/>
              </a:rPr>
              <a:t>, </a:t>
            </a:r>
            <a:r>
              <a:rPr lang="en-US" sz="3726" dirty="0" err="1">
                <a:solidFill>
                  <a:srgbClr val="000000"/>
                </a:solidFill>
                <a:latin typeface="Times New Roman"/>
              </a:rPr>
              <a:t>giải</a:t>
            </a:r>
            <a:r>
              <a:rPr lang="en-US" sz="3726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3726" dirty="0" err="1">
                <a:solidFill>
                  <a:srgbClr val="000000"/>
                </a:solidFill>
                <a:latin typeface="Times New Roman"/>
              </a:rPr>
              <a:t>hệ</a:t>
            </a:r>
            <a:r>
              <a:rPr lang="en-US" sz="3726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3726" dirty="0" err="1">
                <a:solidFill>
                  <a:srgbClr val="000000"/>
                </a:solidFill>
                <a:latin typeface="Times New Roman"/>
              </a:rPr>
              <a:t>phương</a:t>
            </a:r>
            <a:r>
              <a:rPr lang="en-US" sz="3726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3726" dirty="0" err="1">
                <a:solidFill>
                  <a:srgbClr val="000000"/>
                </a:solidFill>
                <a:latin typeface="Times New Roman"/>
              </a:rPr>
              <a:t>trình</a:t>
            </a:r>
            <a:r>
              <a:rPr lang="en-US" sz="3726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3726" dirty="0" err="1">
                <a:solidFill>
                  <a:srgbClr val="000000"/>
                </a:solidFill>
                <a:latin typeface="Times New Roman"/>
              </a:rPr>
              <a:t>tuyến</a:t>
            </a:r>
            <a:r>
              <a:rPr lang="en-US" sz="3726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3726" dirty="0" err="1">
                <a:solidFill>
                  <a:srgbClr val="000000"/>
                </a:solidFill>
                <a:latin typeface="Times New Roman"/>
              </a:rPr>
              <a:t>tính</a:t>
            </a:r>
            <a:r>
              <a:rPr lang="en-US" sz="3726" dirty="0">
                <a:solidFill>
                  <a:srgbClr val="000000"/>
                </a:solidFill>
                <a:latin typeface="Times New Roman"/>
              </a:rPr>
              <a:t>.</a:t>
            </a:r>
          </a:p>
          <a:p>
            <a:pPr algn="just">
              <a:lnSpc>
                <a:spcPts val="5217"/>
              </a:lnSpc>
            </a:pPr>
            <a:endParaRPr lang="en-US" sz="3726" dirty="0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4365" r="-15" b="-8708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288473" y="1343533"/>
            <a:ext cx="8115300" cy="8104886"/>
          </a:xfrm>
          <a:custGeom>
            <a:avLst/>
            <a:gdLst/>
            <a:ahLst/>
            <a:cxnLst/>
            <a:rect l="l" t="t" r="r" b="b"/>
            <a:pathLst>
              <a:path w="8115300" h="8104886">
                <a:moveTo>
                  <a:pt x="0" y="0"/>
                </a:moveTo>
                <a:lnTo>
                  <a:pt x="8115300" y="0"/>
                </a:lnTo>
                <a:lnTo>
                  <a:pt x="8115300" y="8104886"/>
                </a:lnTo>
                <a:lnTo>
                  <a:pt x="0" y="810488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321" r="-3320" b="-42373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1605789" y="238633"/>
            <a:ext cx="5653511" cy="838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4000" dirty="0" err="1">
                <a:solidFill>
                  <a:srgbClr val="3B2F20"/>
                </a:solidFill>
                <a:latin typeface="Montserrat Bold"/>
              </a:rPr>
              <a:t>Khái</a:t>
            </a:r>
            <a:r>
              <a:rPr lang="en-US" sz="4000" dirty="0">
                <a:solidFill>
                  <a:srgbClr val="3B2F20"/>
                </a:solidFill>
                <a:latin typeface="Montserrat Bold"/>
              </a:rPr>
              <a:t> </a:t>
            </a:r>
            <a:r>
              <a:rPr lang="en-US" sz="4000" dirty="0" err="1">
                <a:solidFill>
                  <a:srgbClr val="3B2F20"/>
                </a:solidFill>
                <a:latin typeface="Montserrat Bold"/>
              </a:rPr>
              <a:t>niệm</a:t>
            </a:r>
            <a:endParaRPr lang="en-US" sz="4000" dirty="0">
              <a:solidFill>
                <a:srgbClr val="3B2F20"/>
              </a:solidFill>
              <a:latin typeface="Montserrat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1605789" y="4419663"/>
            <a:ext cx="5691613" cy="1733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99"/>
              </a:lnSpc>
            </a:pPr>
            <a:r>
              <a:rPr lang="en-US" sz="3999">
                <a:solidFill>
                  <a:srgbClr val="3B2F20"/>
                </a:solidFill>
                <a:latin typeface="Montserrat Bold"/>
              </a:rPr>
              <a:t>Chức năng</a:t>
            </a:r>
          </a:p>
          <a:p>
            <a:pPr algn="ctr">
              <a:lnSpc>
                <a:spcPts val="7200"/>
              </a:lnSpc>
            </a:pPr>
            <a:endParaRPr lang="en-US" sz="3999">
              <a:solidFill>
                <a:srgbClr val="3B2F20"/>
              </a:solidFill>
              <a:latin typeface="Montserrat Bold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0" y="-144661"/>
            <a:ext cx="10751424" cy="3230761"/>
          </a:xfrm>
          <a:custGeom>
            <a:avLst/>
            <a:gdLst/>
            <a:ahLst/>
            <a:cxnLst/>
            <a:rect l="l" t="t" r="r" b="b"/>
            <a:pathLst>
              <a:path w="10751424" h="3230761">
                <a:moveTo>
                  <a:pt x="0" y="0"/>
                </a:moveTo>
                <a:lnTo>
                  <a:pt x="10751424" y="0"/>
                </a:lnTo>
                <a:lnTo>
                  <a:pt x="10751424" y="3230761"/>
                </a:lnTo>
                <a:lnTo>
                  <a:pt x="0" y="323076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1047822" y="1648997"/>
            <a:ext cx="6655137" cy="3201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12467" lvl="1" indent="-356233" algn="just">
              <a:lnSpc>
                <a:spcPts val="5147"/>
              </a:lnSpc>
              <a:buFont typeface="Arial"/>
              <a:buChar char="•"/>
            </a:pPr>
            <a:r>
              <a:rPr lang="en-US" sz="3299" dirty="0" err="1">
                <a:solidFill>
                  <a:srgbClr val="3B2F20"/>
                </a:solidFill>
                <a:latin typeface="Cabin"/>
              </a:rPr>
              <a:t>SymPy</a:t>
            </a:r>
            <a:r>
              <a:rPr lang="en-US" sz="3299" dirty="0">
                <a:solidFill>
                  <a:srgbClr val="3B2F20"/>
                </a:solidFill>
                <a:latin typeface="Cabin"/>
              </a:rPr>
              <a:t> </a:t>
            </a:r>
            <a:r>
              <a:rPr lang="en-US" sz="3299" dirty="0" err="1">
                <a:solidFill>
                  <a:srgbClr val="3B2F20"/>
                </a:solidFill>
                <a:latin typeface="Cabin"/>
              </a:rPr>
              <a:t>là</a:t>
            </a:r>
            <a:r>
              <a:rPr lang="en-US" sz="3299" dirty="0">
                <a:solidFill>
                  <a:srgbClr val="3B2F20"/>
                </a:solidFill>
                <a:latin typeface="Cabin"/>
              </a:rPr>
              <a:t> </a:t>
            </a:r>
            <a:r>
              <a:rPr lang="en-US" sz="3299" dirty="0" err="1">
                <a:solidFill>
                  <a:srgbClr val="3B2F20"/>
                </a:solidFill>
                <a:latin typeface="Cabin"/>
              </a:rPr>
              <a:t>một</a:t>
            </a:r>
            <a:r>
              <a:rPr lang="en-US" sz="3299" dirty="0">
                <a:solidFill>
                  <a:srgbClr val="3B2F20"/>
                </a:solidFill>
                <a:latin typeface="Cabin"/>
              </a:rPr>
              <a:t> </a:t>
            </a:r>
            <a:r>
              <a:rPr lang="en-US" sz="3299" dirty="0" err="1">
                <a:solidFill>
                  <a:srgbClr val="3B2F20"/>
                </a:solidFill>
                <a:latin typeface="Cabin"/>
              </a:rPr>
              <a:t>thư</a:t>
            </a:r>
            <a:r>
              <a:rPr lang="en-US" sz="3299" dirty="0">
                <a:solidFill>
                  <a:srgbClr val="3B2F20"/>
                </a:solidFill>
                <a:latin typeface="Cabin"/>
              </a:rPr>
              <a:t> </a:t>
            </a:r>
            <a:r>
              <a:rPr lang="en-US" sz="3299" dirty="0" err="1">
                <a:solidFill>
                  <a:srgbClr val="3B2F20"/>
                </a:solidFill>
                <a:latin typeface="Cabin"/>
              </a:rPr>
              <a:t>viện</a:t>
            </a:r>
            <a:r>
              <a:rPr lang="en-US" sz="3299" dirty="0">
                <a:solidFill>
                  <a:srgbClr val="3B2F20"/>
                </a:solidFill>
                <a:latin typeface="Cabin"/>
              </a:rPr>
              <a:t> </a:t>
            </a:r>
            <a:r>
              <a:rPr lang="en-US" sz="3299" dirty="0" err="1">
                <a:solidFill>
                  <a:srgbClr val="3B2F20"/>
                </a:solidFill>
                <a:latin typeface="Cabin"/>
              </a:rPr>
              <a:t>toán</a:t>
            </a:r>
            <a:r>
              <a:rPr lang="en-US" sz="3299" dirty="0">
                <a:solidFill>
                  <a:srgbClr val="3B2F20"/>
                </a:solidFill>
                <a:latin typeface="Cabin"/>
              </a:rPr>
              <a:t> </a:t>
            </a:r>
            <a:r>
              <a:rPr lang="en-US" sz="3299" dirty="0" err="1">
                <a:solidFill>
                  <a:srgbClr val="3B2F20"/>
                </a:solidFill>
                <a:latin typeface="Cabin"/>
              </a:rPr>
              <a:t>học</a:t>
            </a:r>
            <a:r>
              <a:rPr lang="en-US" sz="3299" dirty="0">
                <a:solidFill>
                  <a:srgbClr val="3B2F20"/>
                </a:solidFill>
                <a:latin typeface="Cabin"/>
              </a:rPr>
              <a:t> </a:t>
            </a:r>
            <a:r>
              <a:rPr lang="en-US" sz="3299" dirty="0" err="1">
                <a:solidFill>
                  <a:srgbClr val="3B2F20"/>
                </a:solidFill>
                <a:latin typeface="Cabin"/>
              </a:rPr>
              <a:t>ký</a:t>
            </a:r>
            <a:r>
              <a:rPr lang="en-US" sz="3299" dirty="0">
                <a:solidFill>
                  <a:srgbClr val="3B2F20"/>
                </a:solidFill>
                <a:latin typeface="Cabin"/>
              </a:rPr>
              <a:t> </a:t>
            </a:r>
            <a:r>
              <a:rPr lang="en-US" sz="3299" dirty="0" err="1">
                <a:solidFill>
                  <a:srgbClr val="3B2F20"/>
                </a:solidFill>
                <a:latin typeface="Cabin"/>
              </a:rPr>
              <a:t>tự</a:t>
            </a:r>
            <a:r>
              <a:rPr lang="en-US" sz="3299" dirty="0">
                <a:solidFill>
                  <a:srgbClr val="3B2F20"/>
                </a:solidFill>
                <a:latin typeface="Cabin"/>
              </a:rPr>
              <a:t> (symbolic) </a:t>
            </a:r>
            <a:r>
              <a:rPr lang="en-US" sz="3299" dirty="0" err="1">
                <a:solidFill>
                  <a:srgbClr val="3B2F20"/>
                </a:solidFill>
                <a:latin typeface="Cabin"/>
              </a:rPr>
              <a:t>trong</a:t>
            </a:r>
            <a:r>
              <a:rPr lang="en-US" sz="3299" dirty="0">
                <a:solidFill>
                  <a:srgbClr val="3B2F20"/>
                </a:solidFill>
                <a:latin typeface="Cabin"/>
              </a:rPr>
              <a:t> Python.</a:t>
            </a:r>
          </a:p>
          <a:p>
            <a:pPr marL="712467" lvl="1" indent="-356233" algn="just">
              <a:lnSpc>
                <a:spcPts val="5147"/>
              </a:lnSpc>
              <a:buFont typeface="Arial"/>
              <a:buChar char="•"/>
            </a:pPr>
            <a:r>
              <a:rPr lang="en-US" sz="3299" dirty="0">
                <a:solidFill>
                  <a:srgbClr val="3B2F20"/>
                </a:solidFill>
                <a:latin typeface="Cabin"/>
              </a:rPr>
              <a:t>Cho </a:t>
            </a:r>
            <a:r>
              <a:rPr lang="en-US" sz="3299" dirty="0" err="1">
                <a:solidFill>
                  <a:srgbClr val="3B2F20"/>
                </a:solidFill>
                <a:latin typeface="Cabin"/>
              </a:rPr>
              <a:t>phép</a:t>
            </a:r>
            <a:r>
              <a:rPr lang="en-US" sz="3299" dirty="0">
                <a:solidFill>
                  <a:srgbClr val="3B2F20"/>
                </a:solidFill>
                <a:latin typeface="Cabin"/>
              </a:rPr>
              <a:t> </a:t>
            </a:r>
            <a:r>
              <a:rPr lang="en-US" sz="3299" dirty="0" err="1">
                <a:solidFill>
                  <a:srgbClr val="3B2F20"/>
                </a:solidFill>
                <a:latin typeface="Cabin"/>
              </a:rPr>
              <a:t>biểu</a:t>
            </a:r>
            <a:r>
              <a:rPr lang="en-US" sz="3299" dirty="0">
                <a:solidFill>
                  <a:srgbClr val="3B2F20"/>
                </a:solidFill>
                <a:latin typeface="Cabin"/>
              </a:rPr>
              <a:t> </a:t>
            </a:r>
            <a:r>
              <a:rPr lang="en-US" sz="3299" dirty="0" err="1">
                <a:solidFill>
                  <a:srgbClr val="3B2F20"/>
                </a:solidFill>
                <a:latin typeface="Cabin"/>
              </a:rPr>
              <a:t>diễn</a:t>
            </a:r>
            <a:r>
              <a:rPr lang="en-US" sz="3299" dirty="0">
                <a:solidFill>
                  <a:srgbClr val="3B2F20"/>
                </a:solidFill>
                <a:latin typeface="Cabin"/>
              </a:rPr>
              <a:t> </a:t>
            </a:r>
            <a:r>
              <a:rPr lang="en-US" sz="3299" dirty="0" err="1">
                <a:solidFill>
                  <a:srgbClr val="3B2F20"/>
                </a:solidFill>
                <a:latin typeface="Cabin"/>
              </a:rPr>
              <a:t>và</a:t>
            </a:r>
            <a:r>
              <a:rPr lang="en-US" sz="3299" dirty="0">
                <a:solidFill>
                  <a:srgbClr val="3B2F20"/>
                </a:solidFill>
                <a:latin typeface="Cabin"/>
              </a:rPr>
              <a:t> </a:t>
            </a:r>
            <a:r>
              <a:rPr lang="en-US" sz="3299" dirty="0" err="1">
                <a:solidFill>
                  <a:srgbClr val="3B2F20"/>
                </a:solidFill>
                <a:latin typeface="Cabin"/>
              </a:rPr>
              <a:t>xử</a:t>
            </a:r>
            <a:r>
              <a:rPr lang="en-US" sz="3299" dirty="0">
                <a:solidFill>
                  <a:srgbClr val="3B2F20"/>
                </a:solidFill>
                <a:latin typeface="Cabin"/>
              </a:rPr>
              <a:t> </a:t>
            </a:r>
            <a:r>
              <a:rPr lang="en-US" sz="3299" dirty="0" err="1">
                <a:solidFill>
                  <a:srgbClr val="3B2F20"/>
                </a:solidFill>
                <a:latin typeface="Cabin"/>
              </a:rPr>
              <a:t>lý</a:t>
            </a:r>
            <a:r>
              <a:rPr lang="en-US" sz="3299" dirty="0">
                <a:solidFill>
                  <a:srgbClr val="3B2F20"/>
                </a:solidFill>
                <a:latin typeface="Cabin"/>
              </a:rPr>
              <a:t> </a:t>
            </a:r>
            <a:r>
              <a:rPr lang="en-US" sz="3299" dirty="0" err="1">
                <a:solidFill>
                  <a:srgbClr val="3B2F20"/>
                </a:solidFill>
                <a:latin typeface="Cabin"/>
              </a:rPr>
              <a:t>biểu</a:t>
            </a:r>
            <a:r>
              <a:rPr lang="en-US" sz="3299" dirty="0">
                <a:solidFill>
                  <a:srgbClr val="3B2F20"/>
                </a:solidFill>
                <a:latin typeface="Cabin"/>
              </a:rPr>
              <a:t> </a:t>
            </a:r>
            <a:r>
              <a:rPr lang="en-US" sz="3299" dirty="0" err="1">
                <a:solidFill>
                  <a:srgbClr val="3B2F20"/>
                </a:solidFill>
                <a:latin typeface="Cabin"/>
              </a:rPr>
              <a:t>thức</a:t>
            </a:r>
            <a:r>
              <a:rPr lang="en-US" sz="3299" dirty="0">
                <a:solidFill>
                  <a:srgbClr val="3B2F20"/>
                </a:solidFill>
                <a:latin typeface="Cabin"/>
              </a:rPr>
              <a:t> </a:t>
            </a:r>
            <a:r>
              <a:rPr lang="en-US" sz="3299" dirty="0" err="1">
                <a:solidFill>
                  <a:srgbClr val="3B2F20"/>
                </a:solidFill>
                <a:latin typeface="Cabin"/>
              </a:rPr>
              <a:t>toán</a:t>
            </a:r>
            <a:r>
              <a:rPr lang="en-US" sz="3299" dirty="0">
                <a:solidFill>
                  <a:srgbClr val="3B2F20"/>
                </a:solidFill>
                <a:latin typeface="Cabin"/>
              </a:rPr>
              <a:t> </a:t>
            </a:r>
            <a:r>
              <a:rPr lang="en-US" sz="3299" dirty="0" err="1">
                <a:solidFill>
                  <a:srgbClr val="3B2F20"/>
                </a:solidFill>
                <a:latin typeface="Cabin"/>
              </a:rPr>
              <a:t>học</a:t>
            </a:r>
            <a:r>
              <a:rPr lang="en-US" sz="3299" dirty="0">
                <a:solidFill>
                  <a:srgbClr val="3B2F20"/>
                </a:solidFill>
                <a:latin typeface="Cabin"/>
              </a:rPr>
              <a:t> </a:t>
            </a:r>
            <a:r>
              <a:rPr lang="en-US" sz="3299" dirty="0" err="1">
                <a:solidFill>
                  <a:srgbClr val="3B2F20"/>
                </a:solidFill>
                <a:latin typeface="Cabin"/>
              </a:rPr>
              <a:t>với</a:t>
            </a:r>
            <a:r>
              <a:rPr lang="en-US" sz="3299" dirty="0">
                <a:solidFill>
                  <a:srgbClr val="3B2F20"/>
                </a:solidFill>
                <a:latin typeface="Cabin"/>
              </a:rPr>
              <a:t> </a:t>
            </a:r>
            <a:r>
              <a:rPr lang="en-US" sz="3299" dirty="0" err="1">
                <a:solidFill>
                  <a:srgbClr val="3B2F20"/>
                </a:solidFill>
                <a:latin typeface="Cabin"/>
              </a:rPr>
              <a:t>biến</a:t>
            </a:r>
            <a:r>
              <a:rPr lang="en-US" sz="3299" dirty="0">
                <a:solidFill>
                  <a:srgbClr val="3B2F20"/>
                </a:solidFill>
                <a:latin typeface="Cabin"/>
              </a:rPr>
              <a:t> </a:t>
            </a:r>
            <a:r>
              <a:rPr lang="en-US" sz="3299" dirty="0" err="1">
                <a:solidFill>
                  <a:srgbClr val="3B2F20"/>
                </a:solidFill>
                <a:latin typeface="Cabin"/>
              </a:rPr>
              <a:t>ký</a:t>
            </a:r>
            <a:r>
              <a:rPr lang="en-US" sz="3299" dirty="0">
                <a:solidFill>
                  <a:srgbClr val="3B2F20"/>
                </a:solidFill>
                <a:latin typeface="Cabin"/>
              </a:rPr>
              <a:t> </a:t>
            </a:r>
            <a:r>
              <a:rPr lang="en-US" sz="3299" dirty="0" err="1">
                <a:solidFill>
                  <a:srgbClr val="3B2F20"/>
                </a:solidFill>
                <a:latin typeface="Cabin"/>
              </a:rPr>
              <a:t>tự</a:t>
            </a:r>
            <a:r>
              <a:rPr lang="en-US" sz="3299" dirty="0">
                <a:solidFill>
                  <a:srgbClr val="3B2F20"/>
                </a:solidFill>
                <a:latin typeface="Cabin"/>
              </a:rPr>
              <a:t>.</a:t>
            </a:r>
          </a:p>
          <a:p>
            <a:pPr algn="just">
              <a:lnSpc>
                <a:spcPts val="5147"/>
              </a:lnSpc>
            </a:pPr>
            <a:endParaRPr lang="en-US" sz="3299" dirty="0">
              <a:solidFill>
                <a:srgbClr val="3B2F20"/>
              </a:solidFill>
              <a:latin typeface="Cabin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0221393" y="5615050"/>
            <a:ext cx="7946098" cy="5145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12467" lvl="1" indent="-356233" algn="just">
              <a:lnSpc>
                <a:spcPts val="5147"/>
              </a:lnSpc>
              <a:buFont typeface="Arial"/>
              <a:buChar char="•"/>
            </a:pPr>
            <a:r>
              <a:rPr lang="en-US" sz="3299" dirty="0" err="1">
                <a:solidFill>
                  <a:srgbClr val="3B2F20"/>
                </a:solidFill>
                <a:latin typeface="Cabin"/>
              </a:rPr>
              <a:t>Tính</a:t>
            </a:r>
            <a:r>
              <a:rPr lang="en-US" sz="3299" dirty="0">
                <a:solidFill>
                  <a:srgbClr val="3B2F20"/>
                </a:solidFill>
                <a:latin typeface="Cabin"/>
              </a:rPr>
              <a:t> </a:t>
            </a:r>
            <a:r>
              <a:rPr lang="en-US" sz="3299" dirty="0" err="1">
                <a:solidFill>
                  <a:srgbClr val="3B2F20"/>
                </a:solidFill>
                <a:latin typeface="Cabin"/>
              </a:rPr>
              <a:t>Toán</a:t>
            </a:r>
            <a:r>
              <a:rPr lang="en-US" sz="3299" dirty="0">
                <a:solidFill>
                  <a:srgbClr val="3B2F20"/>
                </a:solidFill>
                <a:latin typeface="Cabin"/>
              </a:rPr>
              <a:t> </a:t>
            </a:r>
            <a:r>
              <a:rPr lang="en-US" sz="3299" dirty="0" err="1">
                <a:solidFill>
                  <a:srgbClr val="3B2F20"/>
                </a:solidFill>
                <a:latin typeface="Cabin"/>
              </a:rPr>
              <a:t>Ký</a:t>
            </a:r>
            <a:r>
              <a:rPr lang="en-US" sz="3299" dirty="0">
                <a:solidFill>
                  <a:srgbClr val="3B2F20"/>
                </a:solidFill>
                <a:latin typeface="Cabin"/>
              </a:rPr>
              <a:t> </a:t>
            </a:r>
            <a:r>
              <a:rPr lang="en-US" sz="3299" dirty="0" err="1">
                <a:solidFill>
                  <a:srgbClr val="3B2F20"/>
                </a:solidFill>
                <a:latin typeface="Cabin"/>
              </a:rPr>
              <a:t>Tự</a:t>
            </a:r>
            <a:endParaRPr lang="en-US" sz="3299" dirty="0">
              <a:solidFill>
                <a:srgbClr val="3B2F20"/>
              </a:solidFill>
              <a:latin typeface="Cabin"/>
            </a:endParaRPr>
          </a:p>
          <a:p>
            <a:pPr marL="712467" lvl="1" indent="-356233" algn="just">
              <a:lnSpc>
                <a:spcPts val="5147"/>
              </a:lnSpc>
              <a:buFont typeface="Arial"/>
              <a:buChar char="•"/>
            </a:pPr>
            <a:r>
              <a:rPr lang="en-US" sz="3299" dirty="0" err="1">
                <a:solidFill>
                  <a:srgbClr val="3B2F20"/>
                </a:solidFill>
                <a:latin typeface="Cabin"/>
              </a:rPr>
              <a:t>Giải</a:t>
            </a:r>
            <a:r>
              <a:rPr lang="en-US" sz="3299" dirty="0">
                <a:solidFill>
                  <a:srgbClr val="3B2F20"/>
                </a:solidFill>
                <a:latin typeface="Cabin"/>
              </a:rPr>
              <a:t> </a:t>
            </a:r>
            <a:r>
              <a:rPr lang="en-US" sz="3299" dirty="0" err="1">
                <a:solidFill>
                  <a:srgbClr val="3B2F20"/>
                </a:solidFill>
                <a:latin typeface="Cabin"/>
              </a:rPr>
              <a:t>Phương</a:t>
            </a:r>
            <a:r>
              <a:rPr lang="en-US" sz="3299" dirty="0">
                <a:solidFill>
                  <a:srgbClr val="3B2F20"/>
                </a:solidFill>
                <a:latin typeface="Cabin"/>
              </a:rPr>
              <a:t> </a:t>
            </a:r>
            <a:r>
              <a:rPr lang="en-US" sz="3299" dirty="0" err="1">
                <a:solidFill>
                  <a:srgbClr val="3B2F20"/>
                </a:solidFill>
                <a:latin typeface="Cabin"/>
              </a:rPr>
              <a:t>Trình</a:t>
            </a:r>
            <a:endParaRPr lang="en-US" sz="3299" dirty="0">
              <a:solidFill>
                <a:srgbClr val="3B2F20"/>
              </a:solidFill>
              <a:latin typeface="Cabin"/>
            </a:endParaRPr>
          </a:p>
          <a:p>
            <a:pPr marL="712467" lvl="1" indent="-356233" algn="just">
              <a:lnSpc>
                <a:spcPts val="5147"/>
              </a:lnSpc>
              <a:buFont typeface="Arial"/>
              <a:buChar char="•"/>
            </a:pPr>
            <a:r>
              <a:rPr lang="en-US" sz="3299" dirty="0" err="1">
                <a:solidFill>
                  <a:srgbClr val="3B2F20"/>
                </a:solidFill>
                <a:latin typeface="Cabin"/>
              </a:rPr>
              <a:t>Đại</a:t>
            </a:r>
            <a:r>
              <a:rPr lang="en-US" sz="3299" dirty="0">
                <a:solidFill>
                  <a:srgbClr val="3B2F20"/>
                </a:solidFill>
                <a:latin typeface="Cabin"/>
              </a:rPr>
              <a:t> </a:t>
            </a:r>
            <a:r>
              <a:rPr lang="en-US" sz="3299" dirty="0" err="1">
                <a:solidFill>
                  <a:srgbClr val="3B2F20"/>
                </a:solidFill>
                <a:latin typeface="Cabin"/>
              </a:rPr>
              <a:t>Số</a:t>
            </a:r>
            <a:r>
              <a:rPr lang="en-US" sz="3299" dirty="0">
                <a:solidFill>
                  <a:srgbClr val="3B2F20"/>
                </a:solidFill>
                <a:latin typeface="Cabin"/>
              </a:rPr>
              <a:t> </a:t>
            </a:r>
            <a:r>
              <a:rPr lang="en-US" sz="3299" dirty="0" err="1">
                <a:solidFill>
                  <a:srgbClr val="3B2F20"/>
                </a:solidFill>
                <a:latin typeface="Cabin"/>
              </a:rPr>
              <a:t>Tuyến</a:t>
            </a:r>
            <a:r>
              <a:rPr lang="en-US" sz="3299" dirty="0">
                <a:solidFill>
                  <a:srgbClr val="3B2F20"/>
                </a:solidFill>
                <a:latin typeface="Cabin"/>
              </a:rPr>
              <a:t> </a:t>
            </a:r>
            <a:r>
              <a:rPr lang="en-US" sz="3299" dirty="0" err="1">
                <a:solidFill>
                  <a:srgbClr val="3B2F20"/>
                </a:solidFill>
                <a:latin typeface="Cabin"/>
              </a:rPr>
              <a:t>Tính</a:t>
            </a:r>
            <a:endParaRPr lang="en-US" sz="3299" dirty="0">
              <a:solidFill>
                <a:srgbClr val="3B2F20"/>
              </a:solidFill>
              <a:latin typeface="Cabin"/>
            </a:endParaRPr>
          </a:p>
          <a:p>
            <a:pPr marL="712467" lvl="1" indent="-356233" algn="just">
              <a:lnSpc>
                <a:spcPts val="5147"/>
              </a:lnSpc>
              <a:buFont typeface="Arial"/>
              <a:buChar char="•"/>
            </a:pPr>
            <a:r>
              <a:rPr lang="en-US" sz="3299" dirty="0" err="1">
                <a:solidFill>
                  <a:srgbClr val="3B2F20"/>
                </a:solidFill>
                <a:latin typeface="Cabin"/>
              </a:rPr>
              <a:t>Đạo</a:t>
            </a:r>
            <a:r>
              <a:rPr lang="en-US" sz="3299" dirty="0">
                <a:solidFill>
                  <a:srgbClr val="3B2F20"/>
                </a:solidFill>
                <a:latin typeface="Cabin"/>
              </a:rPr>
              <a:t> </a:t>
            </a:r>
            <a:r>
              <a:rPr lang="en-US" sz="3299" dirty="0" err="1">
                <a:solidFill>
                  <a:srgbClr val="3B2F20"/>
                </a:solidFill>
                <a:latin typeface="Cabin"/>
              </a:rPr>
              <a:t>Hàm</a:t>
            </a:r>
            <a:r>
              <a:rPr lang="en-US" sz="3299" dirty="0">
                <a:solidFill>
                  <a:srgbClr val="3B2F20"/>
                </a:solidFill>
                <a:latin typeface="Cabin"/>
              </a:rPr>
              <a:t> </a:t>
            </a:r>
            <a:r>
              <a:rPr lang="en-US" sz="3299" dirty="0" err="1">
                <a:solidFill>
                  <a:srgbClr val="3B2F20"/>
                </a:solidFill>
                <a:latin typeface="Cabin"/>
              </a:rPr>
              <a:t>và</a:t>
            </a:r>
            <a:r>
              <a:rPr lang="en-US" sz="3299" dirty="0">
                <a:solidFill>
                  <a:srgbClr val="3B2F20"/>
                </a:solidFill>
                <a:latin typeface="Cabin"/>
              </a:rPr>
              <a:t> </a:t>
            </a:r>
            <a:r>
              <a:rPr lang="en-US" sz="3299" dirty="0" err="1">
                <a:solidFill>
                  <a:srgbClr val="3B2F20"/>
                </a:solidFill>
                <a:latin typeface="Cabin"/>
              </a:rPr>
              <a:t>Nguyên</a:t>
            </a:r>
            <a:r>
              <a:rPr lang="en-US" sz="3299" dirty="0">
                <a:solidFill>
                  <a:srgbClr val="3B2F20"/>
                </a:solidFill>
                <a:latin typeface="Cabin"/>
              </a:rPr>
              <a:t> </a:t>
            </a:r>
            <a:r>
              <a:rPr lang="en-US" sz="3299" dirty="0" err="1">
                <a:solidFill>
                  <a:srgbClr val="3B2F20"/>
                </a:solidFill>
                <a:latin typeface="Cabin"/>
              </a:rPr>
              <a:t>Hàm</a:t>
            </a:r>
            <a:endParaRPr lang="en-US" sz="3299" dirty="0">
              <a:solidFill>
                <a:srgbClr val="3B2F20"/>
              </a:solidFill>
              <a:latin typeface="Cabin"/>
            </a:endParaRPr>
          </a:p>
          <a:p>
            <a:pPr marL="712467" lvl="1" indent="-356233" algn="just">
              <a:lnSpc>
                <a:spcPts val="5147"/>
              </a:lnSpc>
              <a:buFont typeface="Arial"/>
              <a:buChar char="•"/>
            </a:pPr>
            <a:r>
              <a:rPr lang="en-US" sz="3299" dirty="0" err="1">
                <a:solidFill>
                  <a:srgbClr val="3B2F20"/>
                </a:solidFill>
                <a:latin typeface="Cabin"/>
              </a:rPr>
              <a:t>Phép</a:t>
            </a:r>
            <a:r>
              <a:rPr lang="en-US" sz="3299" dirty="0">
                <a:solidFill>
                  <a:srgbClr val="3B2F20"/>
                </a:solidFill>
                <a:latin typeface="Cabin"/>
              </a:rPr>
              <a:t> </a:t>
            </a:r>
            <a:r>
              <a:rPr lang="en-US" sz="3299" dirty="0" err="1">
                <a:solidFill>
                  <a:srgbClr val="3B2F20"/>
                </a:solidFill>
                <a:latin typeface="Cabin"/>
              </a:rPr>
              <a:t>Tính</a:t>
            </a:r>
            <a:r>
              <a:rPr lang="en-US" sz="3299" dirty="0">
                <a:solidFill>
                  <a:srgbClr val="3B2F20"/>
                </a:solidFill>
                <a:latin typeface="Cabin"/>
              </a:rPr>
              <a:t> </a:t>
            </a:r>
            <a:r>
              <a:rPr lang="en-US" sz="3299" dirty="0" err="1">
                <a:solidFill>
                  <a:srgbClr val="3B2F20"/>
                </a:solidFill>
                <a:latin typeface="Cabin"/>
              </a:rPr>
              <a:t>và</a:t>
            </a:r>
            <a:r>
              <a:rPr lang="en-US" sz="3299" dirty="0">
                <a:solidFill>
                  <a:srgbClr val="3B2F20"/>
                </a:solidFill>
                <a:latin typeface="Cabin"/>
              </a:rPr>
              <a:t> </a:t>
            </a:r>
            <a:r>
              <a:rPr lang="en-US" sz="3299" dirty="0" err="1">
                <a:solidFill>
                  <a:srgbClr val="3B2F20"/>
                </a:solidFill>
                <a:latin typeface="Cabin"/>
              </a:rPr>
              <a:t>Giới</a:t>
            </a:r>
            <a:r>
              <a:rPr lang="en-US" sz="3299" dirty="0">
                <a:solidFill>
                  <a:srgbClr val="3B2F20"/>
                </a:solidFill>
                <a:latin typeface="Cabin"/>
              </a:rPr>
              <a:t> </a:t>
            </a:r>
            <a:r>
              <a:rPr lang="en-US" sz="3299" dirty="0" err="1">
                <a:solidFill>
                  <a:srgbClr val="3B2F20"/>
                </a:solidFill>
                <a:latin typeface="Cabin"/>
              </a:rPr>
              <a:t>Thiệu</a:t>
            </a:r>
            <a:r>
              <a:rPr lang="en-US" sz="3299" dirty="0">
                <a:solidFill>
                  <a:srgbClr val="3B2F20"/>
                </a:solidFill>
                <a:latin typeface="Cabin"/>
              </a:rPr>
              <a:t> </a:t>
            </a:r>
            <a:r>
              <a:rPr lang="en-US" sz="3299" dirty="0" err="1">
                <a:solidFill>
                  <a:srgbClr val="3B2F20"/>
                </a:solidFill>
                <a:latin typeface="Cabin"/>
              </a:rPr>
              <a:t>Biểu</a:t>
            </a:r>
            <a:r>
              <a:rPr lang="en-US" sz="3299" dirty="0">
                <a:solidFill>
                  <a:srgbClr val="3B2F20"/>
                </a:solidFill>
                <a:latin typeface="Cabin"/>
              </a:rPr>
              <a:t> </a:t>
            </a:r>
            <a:r>
              <a:rPr lang="en-US" sz="3299" dirty="0" err="1">
                <a:solidFill>
                  <a:srgbClr val="3B2F20"/>
                </a:solidFill>
                <a:latin typeface="Cabin"/>
              </a:rPr>
              <a:t>Diễn</a:t>
            </a:r>
            <a:r>
              <a:rPr lang="en-US" sz="3299" dirty="0">
                <a:solidFill>
                  <a:srgbClr val="3B2F20"/>
                </a:solidFill>
                <a:latin typeface="Cabin"/>
              </a:rPr>
              <a:t> </a:t>
            </a:r>
            <a:r>
              <a:rPr lang="en-US" sz="3299" dirty="0" err="1">
                <a:solidFill>
                  <a:srgbClr val="3B2F20"/>
                </a:solidFill>
                <a:latin typeface="Cabin"/>
              </a:rPr>
              <a:t>Hình</a:t>
            </a:r>
            <a:r>
              <a:rPr lang="en-US" sz="3299" dirty="0">
                <a:solidFill>
                  <a:srgbClr val="3B2F20"/>
                </a:solidFill>
                <a:latin typeface="Cabin"/>
              </a:rPr>
              <a:t> </a:t>
            </a:r>
            <a:r>
              <a:rPr lang="en-US" sz="3299" dirty="0" err="1">
                <a:solidFill>
                  <a:srgbClr val="3B2F20"/>
                </a:solidFill>
                <a:latin typeface="Cabin"/>
              </a:rPr>
              <a:t>Học</a:t>
            </a:r>
            <a:r>
              <a:rPr lang="en-US" sz="3299" dirty="0">
                <a:solidFill>
                  <a:srgbClr val="3B2F20"/>
                </a:solidFill>
                <a:latin typeface="Cabin"/>
              </a:rPr>
              <a:t> </a:t>
            </a:r>
          </a:p>
          <a:p>
            <a:pPr marL="712467" lvl="1" indent="-356233" algn="just">
              <a:lnSpc>
                <a:spcPts val="5147"/>
              </a:lnSpc>
              <a:buFont typeface="Arial"/>
              <a:buChar char="•"/>
            </a:pPr>
            <a:r>
              <a:rPr lang="en-US" sz="3299" dirty="0" err="1">
                <a:solidFill>
                  <a:srgbClr val="3B2F20"/>
                </a:solidFill>
                <a:latin typeface="Cabin"/>
              </a:rPr>
              <a:t>Tối</a:t>
            </a:r>
            <a:r>
              <a:rPr lang="en-US" sz="3299" dirty="0">
                <a:solidFill>
                  <a:srgbClr val="3B2F20"/>
                </a:solidFill>
                <a:latin typeface="Cabin"/>
              </a:rPr>
              <a:t> </a:t>
            </a:r>
            <a:r>
              <a:rPr lang="en-US" sz="3299" dirty="0" err="1">
                <a:solidFill>
                  <a:srgbClr val="3B2F20"/>
                </a:solidFill>
                <a:latin typeface="Cabin"/>
              </a:rPr>
              <a:t>Ưu</a:t>
            </a:r>
            <a:r>
              <a:rPr lang="en-US" sz="3299" dirty="0">
                <a:solidFill>
                  <a:srgbClr val="3B2F20"/>
                </a:solidFill>
                <a:latin typeface="Cabin"/>
              </a:rPr>
              <a:t> </a:t>
            </a:r>
            <a:r>
              <a:rPr lang="en-US" sz="3299" dirty="0" err="1">
                <a:solidFill>
                  <a:srgbClr val="3B2F20"/>
                </a:solidFill>
                <a:latin typeface="Cabin"/>
              </a:rPr>
              <a:t>Hóa</a:t>
            </a:r>
            <a:r>
              <a:rPr lang="en-US" sz="3299" dirty="0">
                <a:solidFill>
                  <a:srgbClr val="3B2F20"/>
                </a:solidFill>
                <a:latin typeface="Cabin"/>
              </a:rPr>
              <a:t> </a:t>
            </a:r>
            <a:r>
              <a:rPr lang="en-US" sz="3299" dirty="0" err="1">
                <a:solidFill>
                  <a:srgbClr val="3B2F20"/>
                </a:solidFill>
                <a:latin typeface="Cabin"/>
              </a:rPr>
              <a:t>Biểu</a:t>
            </a:r>
            <a:r>
              <a:rPr lang="en-US" sz="3299" dirty="0">
                <a:solidFill>
                  <a:srgbClr val="3B2F20"/>
                </a:solidFill>
                <a:latin typeface="Cabin"/>
              </a:rPr>
              <a:t> </a:t>
            </a:r>
            <a:r>
              <a:rPr lang="en-US" sz="3299" dirty="0" err="1">
                <a:solidFill>
                  <a:srgbClr val="3B2F20"/>
                </a:solidFill>
                <a:latin typeface="Cabin"/>
              </a:rPr>
              <a:t>Thức</a:t>
            </a:r>
            <a:r>
              <a:rPr lang="en-US" sz="3299" dirty="0">
                <a:solidFill>
                  <a:srgbClr val="3B2F20"/>
                </a:solidFill>
                <a:latin typeface="Cabin"/>
              </a:rPr>
              <a:t>.</a:t>
            </a:r>
          </a:p>
          <a:p>
            <a:pPr algn="just">
              <a:lnSpc>
                <a:spcPts val="5147"/>
              </a:lnSpc>
            </a:pPr>
            <a:endParaRPr lang="en-US" sz="3299" dirty="0">
              <a:solidFill>
                <a:srgbClr val="3B2F20"/>
              </a:solidFill>
              <a:latin typeface="Cabin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125256" y="591058"/>
            <a:ext cx="8018744" cy="1323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800"/>
              </a:lnSpc>
            </a:pPr>
            <a:r>
              <a:rPr lang="en-US" sz="7500">
                <a:solidFill>
                  <a:srgbClr val="3B2F20"/>
                </a:solidFill>
                <a:latin typeface="Montserrat"/>
              </a:rPr>
              <a:t>Thư viện SymPy</a:t>
            </a:r>
          </a:p>
        </p:txBody>
      </p:sp>
      <p:sp>
        <p:nvSpPr>
          <p:cNvPr id="10" name="AutoShape 10"/>
          <p:cNvSpPr/>
          <p:nvPr/>
        </p:nvSpPr>
        <p:spPr>
          <a:xfrm>
            <a:off x="10751544" y="1446907"/>
            <a:ext cx="7584201" cy="47625"/>
          </a:xfrm>
          <a:prstGeom prst="line">
            <a:avLst/>
          </a:prstGeom>
          <a:ln w="38100" cap="rnd">
            <a:solidFill>
              <a:srgbClr val="3B2F2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AutoShape 11"/>
          <p:cNvSpPr/>
          <p:nvPr/>
        </p:nvSpPr>
        <p:spPr>
          <a:xfrm>
            <a:off x="10624501" y="4446594"/>
            <a:ext cx="7584201" cy="47625"/>
          </a:xfrm>
          <a:prstGeom prst="line">
            <a:avLst/>
          </a:prstGeom>
          <a:ln w="38100" cap="rnd">
            <a:solidFill>
              <a:srgbClr val="3B2F2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AutoShape 12"/>
          <p:cNvSpPr/>
          <p:nvPr/>
        </p:nvSpPr>
        <p:spPr>
          <a:xfrm>
            <a:off x="10583290" y="5415026"/>
            <a:ext cx="7584201" cy="47625"/>
          </a:xfrm>
          <a:prstGeom prst="line">
            <a:avLst/>
          </a:prstGeom>
          <a:ln w="38100" cap="rnd">
            <a:solidFill>
              <a:srgbClr val="3B2F20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4365" r="-15" b="-87087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085673" y="828675"/>
            <a:ext cx="14021403" cy="15640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960"/>
              </a:lnSpc>
            </a:pPr>
            <a:r>
              <a:rPr lang="en-US" sz="9000">
                <a:solidFill>
                  <a:srgbClr val="3B2F20"/>
                </a:solidFill>
                <a:latin typeface="Montserrat"/>
              </a:rPr>
              <a:t>Thư viện Pandas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342614" y="2947997"/>
            <a:ext cx="8513064" cy="6310303"/>
            <a:chOff x="0" y="0"/>
            <a:chExt cx="11350752" cy="841373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1350690" cy="8413707"/>
            </a:xfrm>
            <a:custGeom>
              <a:avLst/>
              <a:gdLst/>
              <a:ahLst/>
              <a:cxnLst/>
              <a:rect l="l" t="t" r="r" b="b"/>
              <a:pathLst>
                <a:path w="11350690" h="8413707">
                  <a:moveTo>
                    <a:pt x="0" y="0"/>
                  </a:moveTo>
                  <a:lnTo>
                    <a:pt x="11350690" y="0"/>
                  </a:lnTo>
                  <a:lnTo>
                    <a:pt x="11350690" y="8413707"/>
                  </a:lnTo>
                  <a:lnTo>
                    <a:pt x="0" y="8413707"/>
                  </a:lnTo>
                  <a:close/>
                </a:path>
              </a:pathLst>
            </a:custGeom>
            <a:solidFill>
              <a:srgbClr val="FFFEF5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927889" y="3275608"/>
            <a:ext cx="7402556" cy="5655079"/>
            <a:chOff x="0" y="0"/>
            <a:chExt cx="6557536" cy="500953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557489" cy="5009515"/>
            </a:xfrm>
            <a:custGeom>
              <a:avLst/>
              <a:gdLst/>
              <a:ahLst/>
              <a:cxnLst/>
              <a:rect l="l" t="t" r="r" b="b"/>
              <a:pathLst>
                <a:path w="6557489" h="5009515">
                  <a:moveTo>
                    <a:pt x="0" y="0"/>
                  </a:moveTo>
                  <a:lnTo>
                    <a:pt x="6557489" y="0"/>
                  </a:lnTo>
                  <a:lnTo>
                    <a:pt x="6557489" y="5009515"/>
                  </a:lnTo>
                  <a:lnTo>
                    <a:pt x="0" y="5009515"/>
                  </a:lnTo>
                  <a:close/>
                </a:path>
              </a:pathLst>
            </a:custGeom>
            <a:solidFill>
              <a:srgbClr val="CFC4B2"/>
            </a:solidFill>
          </p:spPr>
        </p:sp>
      </p:grpSp>
      <p:sp>
        <p:nvSpPr>
          <p:cNvPr id="8" name="TextBox 8"/>
          <p:cNvSpPr txBox="1"/>
          <p:nvPr/>
        </p:nvSpPr>
        <p:spPr>
          <a:xfrm>
            <a:off x="2389949" y="3389773"/>
            <a:ext cx="4418394" cy="832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20"/>
              </a:lnSpc>
            </a:pPr>
            <a:r>
              <a:rPr lang="en-US" sz="4500">
                <a:solidFill>
                  <a:srgbClr val="3B2F20"/>
                </a:solidFill>
                <a:latin typeface="Montserrat"/>
              </a:rPr>
              <a:t>Khái niệm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4252927"/>
            <a:ext cx="6854523" cy="5145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12467" lvl="1" indent="-356233" algn="just">
              <a:lnSpc>
                <a:spcPts val="5147"/>
              </a:lnSpc>
              <a:buFont typeface="Arial"/>
              <a:buChar char="•"/>
            </a:pPr>
            <a:r>
              <a:rPr lang="en-US" sz="3299" dirty="0">
                <a:solidFill>
                  <a:srgbClr val="3B2F20"/>
                </a:solidFill>
                <a:latin typeface="Cabin"/>
              </a:rPr>
              <a:t>Pandas </a:t>
            </a:r>
            <a:r>
              <a:rPr lang="en-US" sz="3299" dirty="0" err="1">
                <a:solidFill>
                  <a:srgbClr val="3B2F20"/>
                </a:solidFill>
                <a:latin typeface="Cabin"/>
              </a:rPr>
              <a:t>là</a:t>
            </a:r>
            <a:r>
              <a:rPr lang="en-US" sz="3299" dirty="0">
                <a:solidFill>
                  <a:srgbClr val="3B2F20"/>
                </a:solidFill>
                <a:latin typeface="Cabin"/>
              </a:rPr>
              <a:t> </a:t>
            </a:r>
            <a:r>
              <a:rPr lang="en-US" sz="3299" dirty="0" err="1">
                <a:solidFill>
                  <a:srgbClr val="3B2F20"/>
                </a:solidFill>
                <a:latin typeface="Cabin"/>
              </a:rPr>
              <a:t>thư</a:t>
            </a:r>
            <a:r>
              <a:rPr lang="en-US" sz="3299" dirty="0">
                <a:solidFill>
                  <a:srgbClr val="3B2F20"/>
                </a:solidFill>
                <a:latin typeface="Cabin"/>
              </a:rPr>
              <a:t> </a:t>
            </a:r>
            <a:r>
              <a:rPr lang="en-US" sz="3299" dirty="0" err="1">
                <a:solidFill>
                  <a:srgbClr val="3B2F20"/>
                </a:solidFill>
                <a:latin typeface="Cabin"/>
              </a:rPr>
              <a:t>viện</a:t>
            </a:r>
            <a:r>
              <a:rPr lang="en-US" sz="3299" dirty="0">
                <a:solidFill>
                  <a:srgbClr val="3B2F20"/>
                </a:solidFill>
                <a:latin typeface="Cabin"/>
              </a:rPr>
              <a:t> </a:t>
            </a:r>
            <a:r>
              <a:rPr lang="en-US" sz="3299" dirty="0" err="1">
                <a:solidFill>
                  <a:srgbClr val="3B2F20"/>
                </a:solidFill>
                <a:latin typeface="Cabin"/>
              </a:rPr>
              <a:t>mã</a:t>
            </a:r>
            <a:r>
              <a:rPr lang="en-US" sz="3299" dirty="0">
                <a:solidFill>
                  <a:srgbClr val="3B2F20"/>
                </a:solidFill>
                <a:latin typeface="Cabin"/>
              </a:rPr>
              <a:t> </a:t>
            </a:r>
            <a:r>
              <a:rPr lang="en-US" sz="3299" dirty="0" err="1">
                <a:solidFill>
                  <a:srgbClr val="3B2F20"/>
                </a:solidFill>
                <a:latin typeface="Cabin"/>
              </a:rPr>
              <a:t>nguồn</a:t>
            </a:r>
            <a:r>
              <a:rPr lang="en-US" sz="3299" dirty="0">
                <a:solidFill>
                  <a:srgbClr val="3B2F20"/>
                </a:solidFill>
                <a:latin typeface="Cabin"/>
              </a:rPr>
              <a:t> </a:t>
            </a:r>
            <a:r>
              <a:rPr lang="en-US" sz="3299" dirty="0" err="1">
                <a:solidFill>
                  <a:srgbClr val="3B2F20"/>
                </a:solidFill>
                <a:latin typeface="Cabin"/>
              </a:rPr>
              <a:t>mở</a:t>
            </a:r>
            <a:r>
              <a:rPr lang="en-US" sz="3299" dirty="0">
                <a:solidFill>
                  <a:srgbClr val="3B2F20"/>
                </a:solidFill>
                <a:latin typeface="Cabin"/>
              </a:rPr>
              <a:t> </a:t>
            </a:r>
            <a:r>
              <a:rPr lang="en-US" sz="3299" dirty="0" err="1">
                <a:solidFill>
                  <a:srgbClr val="3B2F20"/>
                </a:solidFill>
                <a:latin typeface="Cabin"/>
              </a:rPr>
              <a:t>cung</a:t>
            </a:r>
            <a:r>
              <a:rPr lang="en-US" sz="3299" dirty="0">
                <a:solidFill>
                  <a:srgbClr val="3B2F20"/>
                </a:solidFill>
                <a:latin typeface="Cabin"/>
              </a:rPr>
              <a:t> </a:t>
            </a:r>
            <a:r>
              <a:rPr lang="en-US" sz="3299" dirty="0" err="1">
                <a:solidFill>
                  <a:srgbClr val="3B2F20"/>
                </a:solidFill>
                <a:latin typeface="Cabin"/>
              </a:rPr>
              <a:t>cấp</a:t>
            </a:r>
            <a:r>
              <a:rPr lang="en-US" sz="3299" dirty="0">
                <a:solidFill>
                  <a:srgbClr val="3B2F20"/>
                </a:solidFill>
                <a:latin typeface="Cabin"/>
              </a:rPr>
              <a:t> </a:t>
            </a:r>
            <a:r>
              <a:rPr lang="en-US" sz="3299" dirty="0" err="1">
                <a:solidFill>
                  <a:srgbClr val="3B2F20"/>
                </a:solidFill>
                <a:latin typeface="Cabin"/>
              </a:rPr>
              <a:t>cấu</a:t>
            </a:r>
            <a:r>
              <a:rPr lang="en-US" sz="3299" dirty="0">
                <a:solidFill>
                  <a:srgbClr val="3B2F20"/>
                </a:solidFill>
                <a:latin typeface="Cabin"/>
              </a:rPr>
              <a:t> </a:t>
            </a:r>
            <a:r>
              <a:rPr lang="en-US" sz="3299" dirty="0" err="1">
                <a:solidFill>
                  <a:srgbClr val="3B2F20"/>
                </a:solidFill>
                <a:latin typeface="Cabin"/>
              </a:rPr>
              <a:t>trúc</a:t>
            </a:r>
            <a:r>
              <a:rPr lang="en-US" sz="3299" dirty="0">
                <a:solidFill>
                  <a:srgbClr val="3B2F20"/>
                </a:solidFill>
                <a:latin typeface="Cabin"/>
              </a:rPr>
              <a:t> </a:t>
            </a:r>
            <a:r>
              <a:rPr lang="en-US" sz="3299" dirty="0" err="1">
                <a:solidFill>
                  <a:srgbClr val="3B2F20"/>
                </a:solidFill>
                <a:latin typeface="Cabin"/>
              </a:rPr>
              <a:t>dữ</a:t>
            </a:r>
            <a:r>
              <a:rPr lang="en-US" sz="3299" dirty="0">
                <a:solidFill>
                  <a:srgbClr val="3B2F20"/>
                </a:solidFill>
                <a:latin typeface="Cabin"/>
              </a:rPr>
              <a:t> </a:t>
            </a:r>
            <a:r>
              <a:rPr lang="en-US" sz="3299" dirty="0" err="1">
                <a:solidFill>
                  <a:srgbClr val="3B2F20"/>
                </a:solidFill>
                <a:latin typeface="Cabin"/>
              </a:rPr>
              <a:t>liệu</a:t>
            </a:r>
            <a:r>
              <a:rPr lang="en-US" sz="3299" dirty="0">
                <a:solidFill>
                  <a:srgbClr val="3B2F20"/>
                </a:solidFill>
                <a:latin typeface="Cabin"/>
              </a:rPr>
              <a:t> </a:t>
            </a:r>
            <a:r>
              <a:rPr lang="en-US" sz="3299" dirty="0" err="1">
                <a:solidFill>
                  <a:srgbClr val="3B2F20"/>
                </a:solidFill>
                <a:latin typeface="Cabin"/>
              </a:rPr>
              <a:t>và</a:t>
            </a:r>
            <a:r>
              <a:rPr lang="en-US" sz="3299" dirty="0">
                <a:solidFill>
                  <a:srgbClr val="3B2F20"/>
                </a:solidFill>
                <a:latin typeface="Cabin"/>
              </a:rPr>
              <a:t> </a:t>
            </a:r>
            <a:r>
              <a:rPr lang="en-US" sz="3299" dirty="0" err="1">
                <a:solidFill>
                  <a:srgbClr val="3B2F20"/>
                </a:solidFill>
                <a:latin typeface="Cabin"/>
              </a:rPr>
              <a:t>công</a:t>
            </a:r>
            <a:r>
              <a:rPr lang="en-US" sz="3299" dirty="0">
                <a:solidFill>
                  <a:srgbClr val="3B2F20"/>
                </a:solidFill>
                <a:latin typeface="Cabin"/>
              </a:rPr>
              <a:t> </a:t>
            </a:r>
            <a:r>
              <a:rPr lang="en-US" sz="3299" dirty="0" err="1">
                <a:solidFill>
                  <a:srgbClr val="3B2F20"/>
                </a:solidFill>
                <a:latin typeface="Cabin"/>
              </a:rPr>
              <a:t>cụ</a:t>
            </a:r>
            <a:r>
              <a:rPr lang="en-US" sz="3299" dirty="0">
                <a:solidFill>
                  <a:srgbClr val="3B2F20"/>
                </a:solidFill>
                <a:latin typeface="Cabin"/>
              </a:rPr>
              <a:t> </a:t>
            </a:r>
            <a:r>
              <a:rPr lang="en-US" sz="3299" dirty="0" err="1">
                <a:solidFill>
                  <a:srgbClr val="3B2F20"/>
                </a:solidFill>
                <a:latin typeface="Cabin"/>
              </a:rPr>
              <a:t>xử</a:t>
            </a:r>
            <a:r>
              <a:rPr lang="en-US" sz="3299" dirty="0">
                <a:solidFill>
                  <a:srgbClr val="3B2F20"/>
                </a:solidFill>
                <a:latin typeface="Cabin"/>
              </a:rPr>
              <a:t> </a:t>
            </a:r>
            <a:r>
              <a:rPr lang="en-US" sz="3299" dirty="0" err="1">
                <a:solidFill>
                  <a:srgbClr val="3B2F20"/>
                </a:solidFill>
                <a:latin typeface="Cabin"/>
              </a:rPr>
              <a:t>lý</a:t>
            </a:r>
            <a:r>
              <a:rPr lang="en-US" sz="3299" dirty="0">
                <a:solidFill>
                  <a:srgbClr val="3B2F20"/>
                </a:solidFill>
                <a:latin typeface="Cabin"/>
              </a:rPr>
              <a:t> </a:t>
            </a:r>
            <a:r>
              <a:rPr lang="en-US" sz="3299" dirty="0" err="1">
                <a:solidFill>
                  <a:srgbClr val="3B2F20"/>
                </a:solidFill>
                <a:latin typeface="Cabin"/>
              </a:rPr>
              <a:t>dữ</a:t>
            </a:r>
            <a:r>
              <a:rPr lang="en-US" sz="3299" dirty="0">
                <a:solidFill>
                  <a:srgbClr val="3B2F20"/>
                </a:solidFill>
                <a:latin typeface="Cabin"/>
              </a:rPr>
              <a:t> </a:t>
            </a:r>
            <a:r>
              <a:rPr lang="en-US" sz="3299" dirty="0" err="1">
                <a:solidFill>
                  <a:srgbClr val="3B2F20"/>
                </a:solidFill>
                <a:latin typeface="Cabin"/>
              </a:rPr>
              <a:t>liệu</a:t>
            </a:r>
            <a:r>
              <a:rPr lang="en-US" sz="3299" dirty="0">
                <a:solidFill>
                  <a:srgbClr val="3B2F20"/>
                </a:solidFill>
                <a:latin typeface="Cabin"/>
              </a:rPr>
              <a:t> </a:t>
            </a:r>
            <a:r>
              <a:rPr lang="en-US" sz="3299" dirty="0" err="1">
                <a:solidFill>
                  <a:srgbClr val="3B2F20"/>
                </a:solidFill>
                <a:latin typeface="Cabin"/>
              </a:rPr>
              <a:t>dạng</a:t>
            </a:r>
            <a:r>
              <a:rPr lang="en-US" sz="3299" dirty="0">
                <a:solidFill>
                  <a:srgbClr val="3B2F20"/>
                </a:solidFill>
                <a:latin typeface="Cabin"/>
              </a:rPr>
              <a:t> </a:t>
            </a:r>
            <a:r>
              <a:rPr lang="en-US" sz="3299" dirty="0" err="1">
                <a:solidFill>
                  <a:srgbClr val="3B2F20"/>
                </a:solidFill>
                <a:latin typeface="Cabin"/>
              </a:rPr>
              <a:t>bảng</a:t>
            </a:r>
            <a:r>
              <a:rPr lang="en-US" sz="3299" dirty="0">
                <a:solidFill>
                  <a:srgbClr val="3B2F20"/>
                </a:solidFill>
                <a:latin typeface="Cabin"/>
              </a:rPr>
              <a:t> (</a:t>
            </a:r>
            <a:r>
              <a:rPr lang="en-US" sz="3299" dirty="0" err="1">
                <a:solidFill>
                  <a:srgbClr val="3B2F20"/>
                </a:solidFill>
                <a:latin typeface="Cabin"/>
              </a:rPr>
              <a:t>DataFrame</a:t>
            </a:r>
            <a:r>
              <a:rPr lang="en-US" sz="3299" dirty="0">
                <a:solidFill>
                  <a:srgbClr val="3B2F20"/>
                </a:solidFill>
                <a:latin typeface="Cabin"/>
              </a:rPr>
              <a:t>) </a:t>
            </a:r>
            <a:r>
              <a:rPr lang="en-US" sz="3299" dirty="0" err="1">
                <a:solidFill>
                  <a:srgbClr val="3B2F20"/>
                </a:solidFill>
                <a:latin typeface="Cabin"/>
              </a:rPr>
              <a:t>hiệu</a:t>
            </a:r>
            <a:r>
              <a:rPr lang="en-US" sz="3299" dirty="0">
                <a:solidFill>
                  <a:srgbClr val="3B2F20"/>
                </a:solidFill>
                <a:latin typeface="Cabin"/>
              </a:rPr>
              <a:t> </a:t>
            </a:r>
            <a:r>
              <a:rPr lang="en-US" sz="3299" dirty="0" err="1">
                <a:solidFill>
                  <a:srgbClr val="3B2F20"/>
                </a:solidFill>
                <a:latin typeface="Cabin"/>
              </a:rPr>
              <a:t>quả</a:t>
            </a:r>
            <a:r>
              <a:rPr lang="en-US" sz="3299" dirty="0">
                <a:solidFill>
                  <a:srgbClr val="3B2F20"/>
                </a:solidFill>
                <a:latin typeface="Cabin"/>
              </a:rPr>
              <a:t>.</a:t>
            </a:r>
          </a:p>
          <a:p>
            <a:pPr marL="712467" lvl="1" indent="-356233" algn="just">
              <a:lnSpc>
                <a:spcPts val="5147"/>
              </a:lnSpc>
              <a:buFont typeface="Arial"/>
              <a:buChar char="•"/>
            </a:pPr>
            <a:r>
              <a:rPr lang="en-US" sz="3299" dirty="0" err="1">
                <a:solidFill>
                  <a:srgbClr val="3B2F20"/>
                </a:solidFill>
                <a:latin typeface="Cabin"/>
              </a:rPr>
              <a:t>Dựa</a:t>
            </a:r>
            <a:r>
              <a:rPr lang="en-US" sz="3299" dirty="0">
                <a:solidFill>
                  <a:srgbClr val="3B2F20"/>
                </a:solidFill>
                <a:latin typeface="Cabin"/>
              </a:rPr>
              <a:t> </a:t>
            </a:r>
            <a:r>
              <a:rPr lang="en-US" sz="3299" dirty="0" err="1">
                <a:solidFill>
                  <a:srgbClr val="3B2F20"/>
                </a:solidFill>
                <a:latin typeface="Cabin"/>
              </a:rPr>
              <a:t>trên</a:t>
            </a:r>
            <a:r>
              <a:rPr lang="en-US" sz="3299" dirty="0">
                <a:solidFill>
                  <a:srgbClr val="3B2F20"/>
                </a:solidFill>
                <a:latin typeface="Cabin"/>
              </a:rPr>
              <a:t> </a:t>
            </a:r>
            <a:r>
              <a:rPr lang="en-US" sz="3299" dirty="0" err="1">
                <a:solidFill>
                  <a:srgbClr val="3B2F20"/>
                </a:solidFill>
                <a:latin typeface="Cabin"/>
              </a:rPr>
              <a:t>NumPy</a:t>
            </a:r>
            <a:r>
              <a:rPr lang="en-US" sz="3299" dirty="0">
                <a:solidFill>
                  <a:srgbClr val="3B2F20"/>
                </a:solidFill>
                <a:latin typeface="Cabin"/>
              </a:rPr>
              <a:t> </a:t>
            </a:r>
            <a:r>
              <a:rPr lang="en-US" sz="3299" dirty="0" err="1">
                <a:solidFill>
                  <a:srgbClr val="3B2F20"/>
                </a:solidFill>
                <a:latin typeface="Cabin"/>
              </a:rPr>
              <a:t>và</a:t>
            </a:r>
            <a:r>
              <a:rPr lang="en-US" sz="3299" dirty="0">
                <a:solidFill>
                  <a:srgbClr val="3B2F20"/>
                </a:solidFill>
                <a:latin typeface="Cabin"/>
              </a:rPr>
              <a:t> </a:t>
            </a:r>
            <a:r>
              <a:rPr lang="en-US" sz="3299" dirty="0" err="1">
                <a:solidFill>
                  <a:srgbClr val="3B2F20"/>
                </a:solidFill>
                <a:latin typeface="Cabin"/>
              </a:rPr>
              <a:t>được</a:t>
            </a:r>
            <a:r>
              <a:rPr lang="en-US" sz="3299" dirty="0">
                <a:solidFill>
                  <a:srgbClr val="3B2F20"/>
                </a:solidFill>
                <a:latin typeface="Cabin"/>
              </a:rPr>
              <a:t> </a:t>
            </a:r>
            <a:r>
              <a:rPr lang="en-US" sz="3299" dirty="0" err="1">
                <a:solidFill>
                  <a:srgbClr val="3B2F20"/>
                </a:solidFill>
                <a:latin typeface="Cabin"/>
              </a:rPr>
              <a:t>tối</a:t>
            </a:r>
            <a:r>
              <a:rPr lang="en-US" sz="3299" dirty="0">
                <a:solidFill>
                  <a:srgbClr val="3B2F20"/>
                </a:solidFill>
                <a:latin typeface="Cabin"/>
              </a:rPr>
              <a:t> </a:t>
            </a:r>
            <a:r>
              <a:rPr lang="en-US" sz="3299" dirty="0" err="1">
                <a:solidFill>
                  <a:srgbClr val="3B2F20"/>
                </a:solidFill>
                <a:latin typeface="Cabin"/>
              </a:rPr>
              <a:t>ưu</a:t>
            </a:r>
            <a:r>
              <a:rPr lang="en-US" sz="3299" dirty="0">
                <a:solidFill>
                  <a:srgbClr val="3B2F20"/>
                </a:solidFill>
                <a:latin typeface="Cabin"/>
              </a:rPr>
              <a:t> </a:t>
            </a:r>
            <a:r>
              <a:rPr lang="en-US" sz="3299" dirty="0" err="1">
                <a:solidFill>
                  <a:srgbClr val="3B2F20"/>
                </a:solidFill>
                <a:latin typeface="Cabin"/>
              </a:rPr>
              <a:t>hóa</a:t>
            </a:r>
            <a:r>
              <a:rPr lang="en-US" sz="3299" dirty="0">
                <a:solidFill>
                  <a:srgbClr val="3B2F20"/>
                </a:solidFill>
                <a:latin typeface="Cabin"/>
              </a:rPr>
              <a:t> </a:t>
            </a:r>
            <a:r>
              <a:rPr lang="en-US" sz="3299" dirty="0" err="1">
                <a:solidFill>
                  <a:srgbClr val="3B2F20"/>
                </a:solidFill>
                <a:latin typeface="Cabin"/>
              </a:rPr>
              <a:t>cho</a:t>
            </a:r>
            <a:r>
              <a:rPr lang="en-US" sz="3299" dirty="0">
                <a:solidFill>
                  <a:srgbClr val="3B2F20"/>
                </a:solidFill>
                <a:latin typeface="Cabin"/>
              </a:rPr>
              <a:t> </a:t>
            </a:r>
            <a:r>
              <a:rPr lang="en-US" sz="3299" dirty="0" err="1">
                <a:solidFill>
                  <a:srgbClr val="3B2F20"/>
                </a:solidFill>
                <a:latin typeface="Cabin"/>
              </a:rPr>
              <a:t>các</a:t>
            </a:r>
            <a:r>
              <a:rPr lang="en-US" sz="3299" dirty="0">
                <a:solidFill>
                  <a:srgbClr val="3B2F20"/>
                </a:solidFill>
                <a:latin typeface="Cabin"/>
              </a:rPr>
              <a:t> </a:t>
            </a:r>
            <a:r>
              <a:rPr lang="en-US" sz="3299" dirty="0" err="1">
                <a:solidFill>
                  <a:srgbClr val="3B2F20"/>
                </a:solidFill>
                <a:latin typeface="Cabin"/>
              </a:rPr>
              <a:t>tác</a:t>
            </a:r>
            <a:r>
              <a:rPr lang="en-US" sz="3299" dirty="0">
                <a:solidFill>
                  <a:srgbClr val="3B2F20"/>
                </a:solidFill>
                <a:latin typeface="Cabin"/>
              </a:rPr>
              <a:t> </a:t>
            </a:r>
            <a:r>
              <a:rPr lang="en-US" sz="3299" dirty="0" err="1">
                <a:solidFill>
                  <a:srgbClr val="3B2F20"/>
                </a:solidFill>
                <a:latin typeface="Cabin"/>
              </a:rPr>
              <a:t>vụ</a:t>
            </a:r>
            <a:r>
              <a:rPr lang="en-US" sz="3299" dirty="0">
                <a:solidFill>
                  <a:srgbClr val="3B2F20"/>
                </a:solidFill>
                <a:latin typeface="Cabin"/>
              </a:rPr>
              <a:t> </a:t>
            </a:r>
            <a:r>
              <a:rPr lang="en-US" sz="3299" dirty="0" err="1">
                <a:solidFill>
                  <a:srgbClr val="3B2F20"/>
                </a:solidFill>
                <a:latin typeface="Cabin"/>
              </a:rPr>
              <a:t>liên</a:t>
            </a:r>
            <a:r>
              <a:rPr lang="en-US" sz="3299" dirty="0">
                <a:solidFill>
                  <a:srgbClr val="3B2F20"/>
                </a:solidFill>
                <a:latin typeface="Cabin"/>
              </a:rPr>
              <a:t> </a:t>
            </a:r>
            <a:r>
              <a:rPr lang="en-US" sz="3299" dirty="0" err="1">
                <a:solidFill>
                  <a:srgbClr val="3B2F20"/>
                </a:solidFill>
                <a:latin typeface="Cabin"/>
              </a:rPr>
              <a:t>quan</a:t>
            </a:r>
            <a:r>
              <a:rPr lang="en-US" sz="3299" dirty="0">
                <a:solidFill>
                  <a:srgbClr val="3B2F20"/>
                </a:solidFill>
                <a:latin typeface="Cabin"/>
              </a:rPr>
              <a:t> </a:t>
            </a:r>
            <a:r>
              <a:rPr lang="en-US" sz="3299" dirty="0" err="1">
                <a:solidFill>
                  <a:srgbClr val="3B2F20"/>
                </a:solidFill>
                <a:latin typeface="Cabin"/>
              </a:rPr>
              <a:t>đến</a:t>
            </a:r>
            <a:r>
              <a:rPr lang="en-US" sz="3299" dirty="0">
                <a:solidFill>
                  <a:srgbClr val="3B2F20"/>
                </a:solidFill>
                <a:latin typeface="Cabin"/>
              </a:rPr>
              <a:t> </a:t>
            </a:r>
            <a:r>
              <a:rPr lang="en-US" sz="3299" dirty="0" err="1">
                <a:solidFill>
                  <a:srgbClr val="3B2F20"/>
                </a:solidFill>
                <a:latin typeface="Cabin"/>
              </a:rPr>
              <a:t>dữ</a:t>
            </a:r>
            <a:r>
              <a:rPr lang="en-US" sz="3299" dirty="0">
                <a:solidFill>
                  <a:srgbClr val="3B2F20"/>
                </a:solidFill>
                <a:latin typeface="Cabin"/>
              </a:rPr>
              <a:t> </a:t>
            </a:r>
            <a:r>
              <a:rPr lang="en-US" sz="3299" dirty="0" err="1">
                <a:solidFill>
                  <a:srgbClr val="3B2F20"/>
                </a:solidFill>
                <a:latin typeface="Cabin"/>
              </a:rPr>
              <a:t>liệu</a:t>
            </a:r>
            <a:r>
              <a:rPr lang="en-US" sz="3299" dirty="0">
                <a:solidFill>
                  <a:srgbClr val="3B2F20"/>
                </a:solidFill>
                <a:latin typeface="Cabin"/>
              </a:rPr>
              <a:t> </a:t>
            </a:r>
            <a:r>
              <a:rPr lang="en-US" sz="3299" dirty="0" err="1">
                <a:solidFill>
                  <a:srgbClr val="3B2F20"/>
                </a:solidFill>
                <a:latin typeface="Cabin"/>
              </a:rPr>
              <a:t>có</a:t>
            </a:r>
            <a:r>
              <a:rPr lang="en-US" sz="3299" dirty="0">
                <a:solidFill>
                  <a:srgbClr val="3B2F20"/>
                </a:solidFill>
                <a:latin typeface="Cabin"/>
              </a:rPr>
              <a:t> </a:t>
            </a:r>
            <a:r>
              <a:rPr lang="en-US" sz="3299" dirty="0" err="1">
                <a:solidFill>
                  <a:srgbClr val="3B2F20"/>
                </a:solidFill>
                <a:latin typeface="Cabin"/>
              </a:rPr>
              <a:t>cấu</a:t>
            </a:r>
            <a:r>
              <a:rPr lang="en-US" sz="3299" dirty="0">
                <a:solidFill>
                  <a:srgbClr val="3B2F20"/>
                </a:solidFill>
                <a:latin typeface="Cabin"/>
              </a:rPr>
              <a:t> </a:t>
            </a:r>
            <a:r>
              <a:rPr lang="en-US" sz="3299" dirty="0" err="1">
                <a:solidFill>
                  <a:srgbClr val="3B2F20"/>
                </a:solidFill>
                <a:latin typeface="Cabin"/>
              </a:rPr>
              <a:t>trúc</a:t>
            </a:r>
            <a:r>
              <a:rPr lang="en-US" sz="3299" dirty="0">
                <a:solidFill>
                  <a:srgbClr val="3B2F20"/>
                </a:solidFill>
                <a:latin typeface="Cabin"/>
              </a:rPr>
              <a:t>.</a:t>
            </a:r>
          </a:p>
          <a:p>
            <a:pPr algn="just">
              <a:lnSpc>
                <a:spcPts val="5147"/>
              </a:lnSpc>
            </a:pPr>
            <a:endParaRPr lang="en-US" sz="3299" dirty="0">
              <a:solidFill>
                <a:srgbClr val="3B2F20"/>
              </a:solidFill>
              <a:latin typeface="Cabin"/>
            </a:endParaRPr>
          </a:p>
        </p:txBody>
      </p:sp>
      <p:sp>
        <p:nvSpPr>
          <p:cNvPr id="10" name="AutoShape 10"/>
          <p:cNvSpPr/>
          <p:nvPr/>
        </p:nvSpPr>
        <p:spPr>
          <a:xfrm flipV="1">
            <a:off x="3311311" y="9566732"/>
            <a:ext cx="2635711" cy="23804"/>
          </a:xfrm>
          <a:prstGeom prst="line">
            <a:avLst/>
          </a:prstGeom>
          <a:ln w="47625" cap="rnd">
            <a:solidFill>
              <a:srgbClr val="3B2F2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1" name="Group 11"/>
          <p:cNvGrpSpPr/>
          <p:nvPr/>
        </p:nvGrpSpPr>
        <p:grpSpPr>
          <a:xfrm>
            <a:off x="10444129" y="2947997"/>
            <a:ext cx="7501257" cy="6310303"/>
            <a:chOff x="0" y="0"/>
            <a:chExt cx="7230531" cy="6082559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7230491" cy="6082538"/>
            </a:xfrm>
            <a:custGeom>
              <a:avLst/>
              <a:gdLst/>
              <a:ahLst/>
              <a:cxnLst/>
              <a:rect l="l" t="t" r="r" b="b"/>
              <a:pathLst>
                <a:path w="7230491" h="6082538">
                  <a:moveTo>
                    <a:pt x="0" y="0"/>
                  </a:moveTo>
                  <a:lnTo>
                    <a:pt x="7230491" y="0"/>
                  </a:lnTo>
                  <a:lnTo>
                    <a:pt x="7230491" y="6082538"/>
                  </a:lnTo>
                  <a:lnTo>
                    <a:pt x="0" y="6082538"/>
                  </a:lnTo>
                  <a:close/>
                </a:path>
              </a:pathLst>
            </a:custGeom>
            <a:solidFill>
              <a:srgbClr val="FFFEF5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10880720" y="3275608"/>
            <a:ext cx="6562413" cy="5580308"/>
            <a:chOff x="0" y="0"/>
            <a:chExt cx="5891192" cy="5009539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5891149" cy="5009515"/>
            </a:xfrm>
            <a:custGeom>
              <a:avLst/>
              <a:gdLst/>
              <a:ahLst/>
              <a:cxnLst/>
              <a:rect l="l" t="t" r="r" b="b"/>
              <a:pathLst>
                <a:path w="5891149" h="5009515">
                  <a:moveTo>
                    <a:pt x="0" y="0"/>
                  </a:moveTo>
                  <a:lnTo>
                    <a:pt x="5891149" y="0"/>
                  </a:lnTo>
                  <a:lnTo>
                    <a:pt x="5891149" y="5009515"/>
                  </a:lnTo>
                  <a:lnTo>
                    <a:pt x="0" y="5009515"/>
                  </a:lnTo>
                  <a:close/>
                </a:path>
              </a:pathLst>
            </a:custGeom>
            <a:solidFill>
              <a:srgbClr val="CFC4B2"/>
            </a:solidFill>
          </p:spPr>
        </p:sp>
      </p:grpSp>
      <p:sp>
        <p:nvSpPr>
          <p:cNvPr id="15" name="TextBox 15"/>
          <p:cNvSpPr txBox="1"/>
          <p:nvPr/>
        </p:nvSpPr>
        <p:spPr>
          <a:xfrm>
            <a:off x="11952730" y="3389773"/>
            <a:ext cx="4418394" cy="832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20"/>
              </a:lnSpc>
            </a:pPr>
            <a:r>
              <a:rPr lang="en-US" sz="4500">
                <a:solidFill>
                  <a:srgbClr val="3B2F20"/>
                </a:solidFill>
                <a:latin typeface="Montserrat"/>
              </a:rPr>
              <a:t>Chức năng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1238791" y="4752119"/>
            <a:ext cx="5846272" cy="33021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6" lvl="1" indent="-367028" algn="just">
              <a:lnSpc>
                <a:spcPts val="5303"/>
              </a:lnSpc>
              <a:buFont typeface="Arial"/>
              <a:buChar char="•"/>
            </a:pPr>
            <a:r>
              <a:rPr lang="en-US" sz="3399" dirty="0" err="1">
                <a:solidFill>
                  <a:srgbClr val="3B2F20"/>
                </a:solidFill>
                <a:latin typeface="Cabin"/>
              </a:rPr>
              <a:t>Đọc</a:t>
            </a:r>
            <a:r>
              <a:rPr lang="en-US" sz="3399" dirty="0">
                <a:solidFill>
                  <a:srgbClr val="3B2F20"/>
                </a:solidFill>
                <a:latin typeface="Cabin"/>
              </a:rPr>
              <a:t> </a:t>
            </a:r>
            <a:r>
              <a:rPr lang="en-US" sz="3399" dirty="0" err="1">
                <a:solidFill>
                  <a:srgbClr val="3B2F20"/>
                </a:solidFill>
                <a:latin typeface="Cabin"/>
              </a:rPr>
              <a:t>và</a:t>
            </a:r>
            <a:r>
              <a:rPr lang="en-US" sz="3399" dirty="0">
                <a:solidFill>
                  <a:srgbClr val="3B2F20"/>
                </a:solidFill>
                <a:latin typeface="Cabin"/>
              </a:rPr>
              <a:t> </a:t>
            </a:r>
            <a:r>
              <a:rPr lang="en-US" sz="3399" dirty="0" err="1">
                <a:solidFill>
                  <a:srgbClr val="3B2F20"/>
                </a:solidFill>
                <a:latin typeface="Cabin"/>
              </a:rPr>
              <a:t>Ghi</a:t>
            </a:r>
            <a:r>
              <a:rPr lang="en-US" sz="3399" dirty="0">
                <a:solidFill>
                  <a:srgbClr val="3B2F20"/>
                </a:solidFill>
                <a:latin typeface="Cabin"/>
              </a:rPr>
              <a:t> </a:t>
            </a:r>
            <a:r>
              <a:rPr lang="en-US" sz="3399" dirty="0" err="1">
                <a:solidFill>
                  <a:srgbClr val="3B2F20"/>
                </a:solidFill>
                <a:latin typeface="Cabin"/>
              </a:rPr>
              <a:t>Dữ</a:t>
            </a:r>
            <a:r>
              <a:rPr lang="en-US" sz="3399" dirty="0">
                <a:solidFill>
                  <a:srgbClr val="3B2F20"/>
                </a:solidFill>
                <a:latin typeface="Cabin"/>
              </a:rPr>
              <a:t> </a:t>
            </a:r>
            <a:r>
              <a:rPr lang="en-US" sz="3399" dirty="0" err="1">
                <a:solidFill>
                  <a:srgbClr val="3B2F20"/>
                </a:solidFill>
                <a:latin typeface="Cabin"/>
              </a:rPr>
              <a:t>Liệu</a:t>
            </a:r>
            <a:endParaRPr lang="en-US" sz="3399" dirty="0">
              <a:solidFill>
                <a:srgbClr val="3B2F20"/>
              </a:solidFill>
              <a:latin typeface="Cabin"/>
            </a:endParaRPr>
          </a:p>
          <a:p>
            <a:pPr marL="734056" lvl="1" indent="-367028" algn="just">
              <a:lnSpc>
                <a:spcPts val="5303"/>
              </a:lnSpc>
              <a:buFont typeface="Arial"/>
              <a:buChar char="•"/>
            </a:pPr>
            <a:r>
              <a:rPr lang="en-US" sz="3399" dirty="0" err="1">
                <a:solidFill>
                  <a:srgbClr val="3B2F20"/>
                </a:solidFill>
                <a:latin typeface="Cabin"/>
              </a:rPr>
              <a:t>Chọn</a:t>
            </a:r>
            <a:r>
              <a:rPr lang="en-US" sz="3399" dirty="0">
                <a:solidFill>
                  <a:srgbClr val="3B2F20"/>
                </a:solidFill>
                <a:latin typeface="Cabin"/>
              </a:rPr>
              <a:t> </a:t>
            </a:r>
            <a:r>
              <a:rPr lang="en-US" sz="3399" dirty="0" err="1">
                <a:solidFill>
                  <a:srgbClr val="3B2F20"/>
                </a:solidFill>
                <a:latin typeface="Cabin"/>
              </a:rPr>
              <a:t>và</a:t>
            </a:r>
            <a:r>
              <a:rPr lang="en-US" sz="3399" dirty="0">
                <a:solidFill>
                  <a:srgbClr val="3B2F20"/>
                </a:solidFill>
                <a:latin typeface="Cabin"/>
              </a:rPr>
              <a:t> </a:t>
            </a:r>
            <a:r>
              <a:rPr lang="en-US" sz="3399" dirty="0" err="1">
                <a:solidFill>
                  <a:srgbClr val="3B2F20"/>
                </a:solidFill>
                <a:latin typeface="Cabin"/>
              </a:rPr>
              <a:t>Lọc</a:t>
            </a:r>
            <a:r>
              <a:rPr lang="en-US" sz="3399" dirty="0">
                <a:solidFill>
                  <a:srgbClr val="3B2F20"/>
                </a:solidFill>
                <a:latin typeface="Cabin"/>
              </a:rPr>
              <a:t> </a:t>
            </a:r>
            <a:r>
              <a:rPr lang="en-US" sz="3399" dirty="0" err="1">
                <a:solidFill>
                  <a:srgbClr val="3B2F20"/>
                </a:solidFill>
                <a:latin typeface="Cabin"/>
              </a:rPr>
              <a:t>Dữ</a:t>
            </a:r>
            <a:r>
              <a:rPr lang="en-US" sz="3399" dirty="0">
                <a:solidFill>
                  <a:srgbClr val="3B2F20"/>
                </a:solidFill>
                <a:latin typeface="Cabin"/>
              </a:rPr>
              <a:t> </a:t>
            </a:r>
            <a:r>
              <a:rPr lang="en-US" sz="3399" dirty="0" err="1">
                <a:solidFill>
                  <a:srgbClr val="3B2F20"/>
                </a:solidFill>
                <a:latin typeface="Cabin"/>
              </a:rPr>
              <a:t>Liệu</a:t>
            </a:r>
            <a:endParaRPr lang="en-US" sz="3399" dirty="0">
              <a:solidFill>
                <a:srgbClr val="3B2F20"/>
              </a:solidFill>
              <a:latin typeface="Cabin"/>
            </a:endParaRPr>
          </a:p>
          <a:p>
            <a:pPr marL="734056" lvl="1" indent="-367028" algn="just">
              <a:lnSpc>
                <a:spcPts val="5303"/>
              </a:lnSpc>
              <a:buFont typeface="Arial"/>
              <a:buChar char="•"/>
            </a:pPr>
            <a:r>
              <a:rPr lang="en-US" sz="3399" dirty="0" err="1">
                <a:solidFill>
                  <a:srgbClr val="3B2F20"/>
                </a:solidFill>
                <a:latin typeface="Cabin"/>
              </a:rPr>
              <a:t>Phép</a:t>
            </a:r>
            <a:r>
              <a:rPr lang="en-US" sz="3399" dirty="0">
                <a:solidFill>
                  <a:srgbClr val="3B2F20"/>
                </a:solidFill>
                <a:latin typeface="Cabin"/>
              </a:rPr>
              <a:t> </a:t>
            </a:r>
            <a:r>
              <a:rPr lang="en-US" sz="3399" dirty="0" err="1">
                <a:solidFill>
                  <a:srgbClr val="3B2F20"/>
                </a:solidFill>
                <a:latin typeface="Cabin"/>
              </a:rPr>
              <a:t>Toán</a:t>
            </a:r>
            <a:r>
              <a:rPr lang="en-US" sz="3399" dirty="0">
                <a:solidFill>
                  <a:srgbClr val="3B2F20"/>
                </a:solidFill>
                <a:latin typeface="Cabin"/>
              </a:rPr>
              <a:t> </a:t>
            </a:r>
            <a:r>
              <a:rPr lang="en-US" sz="3399" dirty="0" err="1">
                <a:solidFill>
                  <a:srgbClr val="3B2F20"/>
                </a:solidFill>
                <a:latin typeface="Cabin"/>
              </a:rPr>
              <a:t>và</a:t>
            </a:r>
            <a:r>
              <a:rPr lang="en-US" sz="3399" dirty="0">
                <a:solidFill>
                  <a:srgbClr val="3B2F20"/>
                </a:solidFill>
                <a:latin typeface="Cabin"/>
              </a:rPr>
              <a:t> </a:t>
            </a:r>
            <a:r>
              <a:rPr lang="en-US" sz="3399" dirty="0" err="1">
                <a:solidFill>
                  <a:srgbClr val="3B2F20"/>
                </a:solidFill>
                <a:latin typeface="Cabin"/>
              </a:rPr>
              <a:t>Thống</a:t>
            </a:r>
            <a:r>
              <a:rPr lang="en-US" sz="3399" dirty="0">
                <a:solidFill>
                  <a:srgbClr val="3B2F20"/>
                </a:solidFill>
                <a:latin typeface="Cabin"/>
              </a:rPr>
              <a:t> </a:t>
            </a:r>
            <a:r>
              <a:rPr lang="en-US" sz="3399" dirty="0" err="1">
                <a:solidFill>
                  <a:srgbClr val="3B2F20"/>
                </a:solidFill>
                <a:latin typeface="Cabin"/>
              </a:rPr>
              <a:t>Kê</a:t>
            </a:r>
            <a:endParaRPr lang="en-US" sz="3399" dirty="0">
              <a:solidFill>
                <a:srgbClr val="3B2F20"/>
              </a:solidFill>
              <a:latin typeface="Cabin"/>
            </a:endParaRPr>
          </a:p>
          <a:p>
            <a:pPr marL="734056" lvl="1" indent="-367028" algn="just">
              <a:lnSpc>
                <a:spcPts val="5303"/>
              </a:lnSpc>
              <a:buFont typeface="Arial"/>
              <a:buChar char="•"/>
            </a:pPr>
            <a:r>
              <a:rPr lang="en-US" sz="3399" dirty="0" err="1">
                <a:solidFill>
                  <a:srgbClr val="3B2F20"/>
                </a:solidFill>
                <a:latin typeface="Cabin"/>
              </a:rPr>
              <a:t>Xử</a:t>
            </a:r>
            <a:r>
              <a:rPr lang="en-US" sz="3399" dirty="0">
                <a:solidFill>
                  <a:srgbClr val="3B2F20"/>
                </a:solidFill>
                <a:latin typeface="Cabin"/>
              </a:rPr>
              <a:t> </a:t>
            </a:r>
            <a:r>
              <a:rPr lang="en-US" sz="3399" dirty="0" err="1">
                <a:solidFill>
                  <a:srgbClr val="3B2F20"/>
                </a:solidFill>
                <a:latin typeface="Cabin"/>
              </a:rPr>
              <a:t>Lý</a:t>
            </a:r>
            <a:r>
              <a:rPr lang="en-US" sz="3399" dirty="0">
                <a:solidFill>
                  <a:srgbClr val="3B2F20"/>
                </a:solidFill>
                <a:latin typeface="Cabin"/>
              </a:rPr>
              <a:t> </a:t>
            </a:r>
            <a:r>
              <a:rPr lang="en-US" sz="3399" dirty="0" err="1">
                <a:solidFill>
                  <a:srgbClr val="3B2F20"/>
                </a:solidFill>
                <a:latin typeface="Cabin"/>
              </a:rPr>
              <a:t>Dữ</a:t>
            </a:r>
            <a:r>
              <a:rPr lang="en-US" sz="3399" dirty="0">
                <a:solidFill>
                  <a:srgbClr val="3B2F20"/>
                </a:solidFill>
                <a:latin typeface="Cabin"/>
              </a:rPr>
              <a:t> </a:t>
            </a:r>
            <a:r>
              <a:rPr lang="en-US" sz="3399" dirty="0" err="1">
                <a:solidFill>
                  <a:srgbClr val="3B2F20"/>
                </a:solidFill>
                <a:latin typeface="Cabin"/>
              </a:rPr>
              <a:t>Liệu</a:t>
            </a:r>
            <a:r>
              <a:rPr lang="en-US" sz="3399" dirty="0">
                <a:solidFill>
                  <a:srgbClr val="3B2F20"/>
                </a:solidFill>
                <a:latin typeface="Cabin"/>
              </a:rPr>
              <a:t> </a:t>
            </a:r>
            <a:r>
              <a:rPr lang="en-US" sz="3399" dirty="0" err="1">
                <a:solidFill>
                  <a:srgbClr val="3B2F20"/>
                </a:solidFill>
                <a:latin typeface="Cabin"/>
              </a:rPr>
              <a:t>Thiếu</a:t>
            </a:r>
            <a:endParaRPr lang="en-US" sz="3399" dirty="0">
              <a:solidFill>
                <a:srgbClr val="3B2F20"/>
              </a:solidFill>
              <a:latin typeface="Cabin"/>
            </a:endParaRPr>
          </a:p>
          <a:p>
            <a:pPr algn="just">
              <a:lnSpc>
                <a:spcPts val="5303"/>
              </a:lnSpc>
            </a:pPr>
            <a:endParaRPr lang="en-US" sz="3399" dirty="0">
              <a:solidFill>
                <a:srgbClr val="3B2F20"/>
              </a:solidFill>
              <a:latin typeface="Cabin"/>
            </a:endParaRPr>
          </a:p>
        </p:txBody>
      </p:sp>
      <p:sp>
        <p:nvSpPr>
          <p:cNvPr id="17" name="Freeform 17"/>
          <p:cNvSpPr/>
          <p:nvPr/>
        </p:nvSpPr>
        <p:spPr>
          <a:xfrm>
            <a:off x="3995073" y="2256259"/>
            <a:ext cx="1268186" cy="1383475"/>
          </a:xfrm>
          <a:custGeom>
            <a:avLst/>
            <a:gdLst/>
            <a:ahLst/>
            <a:cxnLst/>
            <a:rect l="l" t="t" r="r" b="b"/>
            <a:pathLst>
              <a:path w="1268186" h="1383475">
                <a:moveTo>
                  <a:pt x="0" y="0"/>
                </a:moveTo>
                <a:lnTo>
                  <a:pt x="1268186" y="0"/>
                </a:lnTo>
                <a:lnTo>
                  <a:pt x="1268186" y="1383475"/>
                </a:lnTo>
                <a:lnTo>
                  <a:pt x="0" y="138347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b="-13"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3560665" y="2256259"/>
            <a:ext cx="1268186" cy="1383475"/>
          </a:xfrm>
          <a:custGeom>
            <a:avLst/>
            <a:gdLst/>
            <a:ahLst/>
            <a:cxnLst/>
            <a:rect l="l" t="t" r="r" b="b"/>
            <a:pathLst>
              <a:path w="1268186" h="1383475">
                <a:moveTo>
                  <a:pt x="0" y="0"/>
                </a:moveTo>
                <a:lnTo>
                  <a:pt x="1268186" y="0"/>
                </a:lnTo>
                <a:lnTo>
                  <a:pt x="1268186" y="1383475"/>
                </a:lnTo>
                <a:lnTo>
                  <a:pt x="0" y="138347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b="-13"/>
            </a:stretch>
          </a:blipFill>
        </p:spPr>
      </p:sp>
      <p:sp>
        <p:nvSpPr>
          <p:cNvPr id="19" name="AutoShape 19"/>
          <p:cNvSpPr/>
          <p:nvPr/>
        </p:nvSpPr>
        <p:spPr>
          <a:xfrm flipV="1">
            <a:off x="13161140" y="9614348"/>
            <a:ext cx="2635711" cy="23804"/>
          </a:xfrm>
          <a:prstGeom prst="line">
            <a:avLst/>
          </a:prstGeom>
          <a:ln w="47625" cap="rnd">
            <a:solidFill>
              <a:srgbClr val="3B2F20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6691" t="-4466" r="-17247" b="-42365"/>
            </a:stretch>
          </a:blipFill>
        </p:spPr>
      </p:sp>
      <p:graphicFrame>
        <p:nvGraphicFramePr>
          <p:cNvPr id="3" name="Table 3"/>
          <p:cNvGraphicFramePr>
            <a:graphicFrameLocks noGrp="1"/>
          </p:cNvGraphicFramePr>
          <p:nvPr/>
        </p:nvGraphicFramePr>
        <p:xfrm>
          <a:off x="3647090" y="3408208"/>
          <a:ext cx="13643565" cy="5994400"/>
        </p:xfrm>
        <a:graphic>
          <a:graphicData uri="http://schemas.openxmlformats.org/drawingml/2006/table">
            <a:tbl>
              <a:tblPr/>
              <a:tblGrid>
                <a:gridCol w="66975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460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97200">
                <a:tc>
                  <a:txBody>
                    <a:bodyPr/>
                    <a:lstStyle/>
                    <a:p>
                      <a:pPr algn="l">
                        <a:lnSpc>
                          <a:spcPts val="4499"/>
                        </a:lnSpc>
                        <a:defRPr/>
                      </a:pPr>
                      <a:r>
                        <a:rPr lang="en-US" sz="2999" dirty="0">
                          <a:solidFill>
                            <a:srgbClr val="3B2F20"/>
                          </a:solidFill>
                          <a:latin typeface="Arial"/>
                        </a:rPr>
                        <a:t>- </a:t>
                      </a:r>
                      <a:r>
                        <a:rPr lang="en-US" sz="2999" dirty="0" err="1">
                          <a:solidFill>
                            <a:srgbClr val="3B2F20"/>
                          </a:solidFill>
                          <a:latin typeface="Arial"/>
                        </a:rPr>
                        <a:t>Tkinter</a:t>
                      </a:r>
                      <a:r>
                        <a:rPr lang="en-US" sz="2999" dirty="0">
                          <a:solidFill>
                            <a:srgbClr val="3B2F20"/>
                          </a:solidFill>
                          <a:latin typeface="Arial"/>
                        </a:rPr>
                        <a:t> </a:t>
                      </a:r>
                      <a:r>
                        <a:rPr lang="en-US" sz="2999" dirty="0" err="1">
                          <a:solidFill>
                            <a:srgbClr val="3B2F20"/>
                          </a:solidFill>
                          <a:latin typeface="Arial"/>
                        </a:rPr>
                        <a:t>là</a:t>
                      </a:r>
                      <a:r>
                        <a:rPr lang="en-US" sz="2999" dirty="0">
                          <a:solidFill>
                            <a:srgbClr val="3B2F20"/>
                          </a:solidFill>
                          <a:latin typeface="Arial"/>
                        </a:rPr>
                        <a:t> </a:t>
                      </a:r>
                      <a:r>
                        <a:rPr lang="en-US" sz="2999" dirty="0" err="1">
                          <a:solidFill>
                            <a:srgbClr val="3B2F20"/>
                          </a:solidFill>
                          <a:latin typeface="Arial"/>
                        </a:rPr>
                        <a:t>thư</a:t>
                      </a:r>
                      <a:r>
                        <a:rPr lang="en-US" sz="2999" dirty="0">
                          <a:solidFill>
                            <a:srgbClr val="3B2F20"/>
                          </a:solidFill>
                          <a:latin typeface="Arial"/>
                        </a:rPr>
                        <a:t> </a:t>
                      </a:r>
                      <a:r>
                        <a:rPr lang="en-US" sz="2999" dirty="0" err="1">
                          <a:solidFill>
                            <a:srgbClr val="3B2F20"/>
                          </a:solidFill>
                          <a:latin typeface="Arial"/>
                        </a:rPr>
                        <a:t>viện</a:t>
                      </a:r>
                      <a:r>
                        <a:rPr lang="en-US" sz="2999" dirty="0">
                          <a:solidFill>
                            <a:srgbClr val="3B2F20"/>
                          </a:solidFill>
                          <a:latin typeface="Arial"/>
                        </a:rPr>
                        <a:t> GUI - Graphical User Interface</a:t>
                      </a:r>
                      <a:endParaRPr lang="en-US" sz="1100" dirty="0"/>
                    </a:p>
                    <a:p>
                      <a:pPr algn="just">
                        <a:lnSpc>
                          <a:spcPts val="4499"/>
                        </a:lnSpc>
                      </a:pPr>
                      <a:r>
                        <a:rPr lang="en-US" sz="2999" dirty="0">
                          <a:solidFill>
                            <a:srgbClr val="3B2F20"/>
                          </a:solidFill>
                          <a:latin typeface="Arial"/>
                        </a:rPr>
                        <a:t>- </a:t>
                      </a:r>
                      <a:r>
                        <a:rPr lang="en-US" sz="2999" dirty="0" err="1">
                          <a:solidFill>
                            <a:srgbClr val="3B2F20"/>
                          </a:solidFill>
                          <a:latin typeface="Arial"/>
                        </a:rPr>
                        <a:t>Cung</a:t>
                      </a:r>
                      <a:r>
                        <a:rPr lang="en-US" sz="2999" dirty="0">
                          <a:solidFill>
                            <a:srgbClr val="3B2F20"/>
                          </a:solidFill>
                          <a:latin typeface="Arial"/>
                        </a:rPr>
                        <a:t> </a:t>
                      </a:r>
                      <a:r>
                        <a:rPr lang="en-US" sz="2999" dirty="0" err="1">
                          <a:solidFill>
                            <a:srgbClr val="3B2F20"/>
                          </a:solidFill>
                          <a:latin typeface="Arial"/>
                        </a:rPr>
                        <a:t>cấp</a:t>
                      </a:r>
                      <a:r>
                        <a:rPr lang="en-US" sz="2999" dirty="0">
                          <a:solidFill>
                            <a:srgbClr val="3B2F20"/>
                          </a:solidFill>
                          <a:latin typeface="Arial"/>
                        </a:rPr>
                        <a:t> </a:t>
                      </a:r>
                      <a:r>
                        <a:rPr lang="en-US" sz="2999" dirty="0" err="1">
                          <a:solidFill>
                            <a:srgbClr val="3B2F20"/>
                          </a:solidFill>
                          <a:latin typeface="Arial"/>
                        </a:rPr>
                        <a:t>các</a:t>
                      </a:r>
                      <a:r>
                        <a:rPr lang="en-US" sz="2999" dirty="0">
                          <a:solidFill>
                            <a:srgbClr val="3B2F20"/>
                          </a:solidFill>
                          <a:latin typeface="Arial"/>
                        </a:rPr>
                        <a:t> </a:t>
                      </a:r>
                      <a:r>
                        <a:rPr lang="en-US" sz="2999" dirty="0" err="1">
                          <a:solidFill>
                            <a:srgbClr val="3B2F20"/>
                          </a:solidFill>
                          <a:latin typeface="Arial"/>
                        </a:rPr>
                        <a:t>công</a:t>
                      </a:r>
                      <a:r>
                        <a:rPr lang="en-US" sz="2999" dirty="0">
                          <a:solidFill>
                            <a:srgbClr val="3B2F20"/>
                          </a:solidFill>
                          <a:latin typeface="Arial"/>
                        </a:rPr>
                        <a:t> </a:t>
                      </a:r>
                      <a:r>
                        <a:rPr lang="en-US" sz="2999" dirty="0" err="1">
                          <a:solidFill>
                            <a:srgbClr val="3B2F20"/>
                          </a:solidFill>
                          <a:latin typeface="Arial"/>
                        </a:rPr>
                        <a:t>cụ</a:t>
                      </a:r>
                      <a:r>
                        <a:rPr lang="en-US" sz="2999" dirty="0">
                          <a:solidFill>
                            <a:srgbClr val="3B2F20"/>
                          </a:solidFill>
                          <a:latin typeface="Arial"/>
                        </a:rPr>
                        <a:t> </a:t>
                      </a:r>
                      <a:r>
                        <a:rPr lang="en-US" sz="2999" dirty="0" err="1">
                          <a:solidFill>
                            <a:srgbClr val="3B2F20"/>
                          </a:solidFill>
                          <a:latin typeface="Arial"/>
                        </a:rPr>
                        <a:t>để</a:t>
                      </a:r>
                      <a:r>
                        <a:rPr lang="en-US" sz="2999" dirty="0">
                          <a:solidFill>
                            <a:srgbClr val="3B2F20"/>
                          </a:solidFill>
                          <a:latin typeface="Arial"/>
                        </a:rPr>
                        <a:t> </a:t>
                      </a:r>
                      <a:r>
                        <a:rPr lang="en-US" sz="2999" dirty="0" err="1">
                          <a:solidFill>
                            <a:srgbClr val="3B2F20"/>
                          </a:solidFill>
                          <a:latin typeface="Arial"/>
                        </a:rPr>
                        <a:t>tạo</a:t>
                      </a:r>
                      <a:r>
                        <a:rPr lang="en-US" sz="2999" dirty="0">
                          <a:solidFill>
                            <a:srgbClr val="3B2F20"/>
                          </a:solidFill>
                          <a:latin typeface="Arial"/>
                        </a:rPr>
                        <a:t> </a:t>
                      </a:r>
                      <a:r>
                        <a:rPr lang="en-US" sz="2999" dirty="0" err="1">
                          <a:solidFill>
                            <a:srgbClr val="3B2F20"/>
                          </a:solidFill>
                          <a:latin typeface="Arial"/>
                        </a:rPr>
                        <a:t>và</a:t>
                      </a:r>
                      <a:r>
                        <a:rPr lang="en-US" sz="2999" dirty="0">
                          <a:solidFill>
                            <a:srgbClr val="3B2F20"/>
                          </a:solidFill>
                          <a:latin typeface="Arial"/>
                        </a:rPr>
                        <a:t> </a:t>
                      </a:r>
                      <a:r>
                        <a:rPr lang="en-US" sz="2999" dirty="0" err="1">
                          <a:solidFill>
                            <a:srgbClr val="3B2F20"/>
                          </a:solidFill>
                          <a:latin typeface="Arial"/>
                        </a:rPr>
                        <a:t>quản</a:t>
                      </a:r>
                      <a:r>
                        <a:rPr lang="en-US" sz="2999" dirty="0">
                          <a:solidFill>
                            <a:srgbClr val="3B2F20"/>
                          </a:solidFill>
                          <a:latin typeface="Arial"/>
                        </a:rPr>
                        <a:t> </a:t>
                      </a:r>
                      <a:r>
                        <a:rPr lang="en-US" sz="2999" dirty="0" err="1">
                          <a:solidFill>
                            <a:srgbClr val="3B2F20"/>
                          </a:solidFill>
                          <a:latin typeface="Arial"/>
                        </a:rPr>
                        <a:t>lý</a:t>
                      </a:r>
                      <a:r>
                        <a:rPr lang="en-US" sz="2999" dirty="0">
                          <a:solidFill>
                            <a:srgbClr val="3B2F20"/>
                          </a:solidFill>
                          <a:latin typeface="Arial"/>
                        </a:rPr>
                        <a:t> </a:t>
                      </a:r>
                      <a:r>
                        <a:rPr lang="en-US" sz="2999" dirty="0" err="1">
                          <a:solidFill>
                            <a:srgbClr val="3B2F20"/>
                          </a:solidFill>
                          <a:latin typeface="Arial"/>
                        </a:rPr>
                        <a:t>giao</a:t>
                      </a:r>
                      <a:r>
                        <a:rPr lang="en-US" sz="2999" dirty="0">
                          <a:solidFill>
                            <a:srgbClr val="3B2F20"/>
                          </a:solidFill>
                          <a:latin typeface="Arial"/>
                        </a:rPr>
                        <a:t> </a:t>
                      </a:r>
                      <a:r>
                        <a:rPr lang="en-US" sz="2999" dirty="0" err="1">
                          <a:solidFill>
                            <a:srgbClr val="3B2F20"/>
                          </a:solidFill>
                          <a:latin typeface="Arial"/>
                        </a:rPr>
                        <a:t>diện</a:t>
                      </a:r>
                      <a:r>
                        <a:rPr lang="en-US" sz="2999" dirty="0">
                          <a:solidFill>
                            <a:srgbClr val="3B2F20"/>
                          </a:solidFill>
                          <a:latin typeface="Arial"/>
                        </a:rPr>
                        <a:t> </a:t>
                      </a:r>
                      <a:r>
                        <a:rPr lang="en-US" sz="2999" dirty="0" err="1">
                          <a:solidFill>
                            <a:srgbClr val="3B2F20"/>
                          </a:solidFill>
                          <a:latin typeface="Arial"/>
                        </a:rPr>
                        <a:t>người</a:t>
                      </a:r>
                      <a:r>
                        <a:rPr lang="en-US" sz="2999" dirty="0">
                          <a:solidFill>
                            <a:srgbClr val="3B2F20"/>
                          </a:solidFill>
                          <a:latin typeface="Arial"/>
                        </a:rPr>
                        <a:t> </a:t>
                      </a:r>
                      <a:r>
                        <a:rPr lang="en-US" sz="2999" dirty="0" err="1">
                          <a:solidFill>
                            <a:srgbClr val="3B2F20"/>
                          </a:solidFill>
                          <a:latin typeface="Arial"/>
                        </a:rPr>
                        <a:t>dùng</a:t>
                      </a:r>
                      <a:r>
                        <a:rPr lang="en-US" sz="2999" dirty="0">
                          <a:solidFill>
                            <a:srgbClr val="3B2F20"/>
                          </a:solidFill>
                          <a:latin typeface="Arial"/>
                        </a:rPr>
                        <a:t> </a:t>
                      </a:r>
                      <a:r>
                        <a:rPr lang="en-US" sz="2999" dirty="0" err="1">
                          <a:solidFill>
                            <a:srgbClr val="3B2F20"/>
                          </a:solidFill>
                          <a:latin typeface="Arial"/>
                        </a:rPr>
                        <a:t>đồ</a:t>
                      </a:r>
                      <a:r>
                        <a:rPr lang="en-US" sz="2999" dirty="0">
                          <a:solidFill>
                            <a:srgbClr val="3B2F20"/>
                          </a:solidFill>
                          <a:latin typeface="Arial"/>
                        </a:rPr>
                        <a:t> </a:t>
                      </a:r>
                      <a:r>
                        <a:rPr lang="en-US" sz="2999" dirty="0" err="1">
                          <a:solidFill>
                            <a:srgbClr val="3B2F20"/>
                          </a:solidFill>
                          <a:latin typeface="Arial"/>
                        </a:rPr>
                        <a:t>họa</a:t>
                      </a:r>
                      <a:r>
                        <a:rPr lang="en-US" sz="2999" dirty="0">
                          <a:solidFill>
                            <a:srgbClr val="3B2F20"/>
                          </a:solidFill>
                          <a:latin typeface="Arial"/>
                        </a:rPr>
                        <a:t>. </a:t>
                      </a:r>
                    </a:p>
                  </a:txBody>
                  <a:tcPr marL="91450" marR="91450" marT="91450" marB="9145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C4B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599"/>
                        </a:lnSpc>
                        <a:defRPr/>
                      </a:pPr>
                      <a:r>
                        <a:rPr lang="en-US" sz="2999">
                          <a:solidFill>
                            <a:srgbClr val="3B2F20"/>
                          </a:solidFill>
                          <a:latin typeface="Arial"/>
                        </a:rPr>
                        <a:t>- CSV là viết tắt của Comma-Separated Values. </a:t>
                      </a:r>
                      <a:endParaRPr lang="en-US" sz="1100"/>
                    </a:p>
                    <a:p>
                      <a:pPr algn="l">
                        <a:lnSpc>
                          <a:spcPts val="3599"/>
                        </a:lnSpc>
                      </a:pPr>
                      <a:r>
                        <a:rPr lang="en-US" sz="2999">
                          <a:solidFill>
                            <a:srgbClr val="3B2F20"/>
                          </a:solidFill>
                          <a:latin typeface="Arial"/>
                        </a:rPr>
                        <a:t>- CSV là một định dạng lưu trữ dữ liệu dạng bảng, trong đó các giá trị được phân tách bằng dấu phẩy.</a:t>
                      </a:r>
                    </a:p>
                  </a:txBody>
                  <a:tcPr marL="91450" marR="91450" marT="91450" marB="9145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C4B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97200">
                <a:tc>
                  <a:txBody>
                    <a:bodyPr/>
                    <a:lstStyle/>
                    <a:p>
                      <a:pPr algn="just">
                        <a:lnSpc>
                          <a:spcPts val="3599"/>
                        </a:lnSpc>
                        <a:defRPr/>
                      </a:pPr>
                      <a:r>
                        <a:rPr lang="en-US" sz="2999">
                          <a:solidFill>
                            <a:srgbClr val="3B2F20"/>
                          </a:solidFill>
                          <a:latin typeface="Arial"/>
                        </a:rPr>
                        <a:t>- Tạo cửa sổ</a:t>
                      </a:r>
                      <a:endParaRPr lang="en-US" sz="1100"/>
                    </a:p>
                    <a:p>
                      <a:pPr>
                        <a:lnSpc>
                          <a:spcPts val="3599"/>
                        </a:lnSpc>
                      </a:pPr>
                      <a:r>
                        <a:rPr lang="en-US" sz="2999">
                          <a:solidFill>
                            <a:srgbClr val="3B2F20"/>
                          </a:solidFill>
                          <a:latin typeface="Arial"/>
                        </a:rPr>
                        <a:t>- Thiết lập và điều chỉnh các widget</a:t>
                      </a:r>
                    </a:p>
                    <a:p>
                      <a:pPr algn="just">
                        <a:lnSpc>
                          <a:spcPts val="3599"/>
                        </a:lnSpc>
                      </a:pPr>
                      <a:r>
                        <a:rPr lang="en-US" sz="2999">
                          <a:solidFill>
                            <a:srgbClr val="3B2F20"/>
                          </a:solidFill>
                          <a:latin typeface="Arial"/>
                        </a:rPr>
                        <a:t>- Xử lý sự kiện</a:t>
                      </a:r>
                    </a:p>
                    <a:p>
                      <a:pPr algn="just">
                        <a:lnSpc>
                          <a:spcPts val="3599"/>
                        </a:lnSpc>
                      </a:pPr>
                      <a:r>
                        <a:rPr lang="en-US" sz="2999">
                          <a:solidFill>
                            <a:srgbClr val="3B2F20"/>
                          </a:solidFill>
                          <a:latin typeface="Arial"/>
                        </a:rPr>
                        <a:t>- Tạo giao diện người dùng thân thiện.</a:t>
                      </a:r>
                    </a:p>
                  </a:txBody>
                  <a:tcPr marL="91450" marR="91450" marT="91450" marB="9145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C4B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600"/>
                        </a:lnSpc>
                        <a:defRPr/>
                      </a:pPr>
                      <a:r>
                        <a:rPr lang="en-US" sz="3000" dirty="0">
                          <a:solidFill>
                            <a:srgbClr val="3B2F20"/>
                          </a:solidFill>
                          <a:latin typeface="Arial"/>
                        </a:rPr>
                        <a:t>- </a:t>
                      </a:r>
                      <a:r>
                        <a:rPr lang="en-US" sz="3000" dirty="0" err="1">
                          <a:solidFill>
                            <a:srgbClr val="3B2F20"/>
                          </a:solidFill>
                          <a:latin typeface="Arial"/>
                        </a:rPr>
                        <a:t>Đọc</a:t>
                      </a:r>
                      <a:r>
                        <a:rPr lang="en-US" sz="3000" dirty="0">
                          <a:solidFill>
                            <a:srgbClr val="3B2F20"/>
                          </a:solidFill>
                          <a:latin typeface="Arial"/>
                        </a:rPr>
                        <a:t> </a:t>
                      </a:r>
                      <a:r>
                        <a:rPr lang="en-US" sz="3000" dirty="0" err="1">
                          <a:solidFill>
                            <a:srgbClr val="3B2F20"/>
                          </a:solidFill>
                          <a:latin typeface="Arial"/>
                        </a:rPr>
                        <a:t>và</a:t>
                      </a:r>
                      <a:r>
                        <a:rPr lang="en-US" sz="3000" dirty="0">
                          <a:solidFill>
                            <a:srgbClr val="3B2F20"/>
                          </a:solidFill>
                          <a:latin typeface="Arial"/>
                        </a:rPr>
                        <a:t> </a:t>
                      </a:r>
                      <a:r>
                        <a:rPr lang="en-US" sz="3000" dirty="0" err="1">
                          <a:solidFill>
                            <a:srgbClr val="3B2F20"/>
                          </a:solidFill>
                          <a:latin typeface="Arial"/>
                        </a:rPr>
                        <a:t>ghi</a:t>
                      </a:r>
                      <a:r>
                        <a:rPr lang="en-US" sz="3000" dirty="0">
                          <a:solidFill>
                            <a:srgbClr val="3B2F20"/>
                          </a:solidFill>
                          <a:latin typeface="Arial"/>
                        </a:rPr>
                        <a:t> </a:t>
                      </a:r>
                      <a:r>
                        <a:rPr lang="en-US" sz="3000" dirty="0" err="1">
                          <a:solidFill>
                            <a:srgbClr val="3B2F20"/>
                          </a:solidFill>
                          <a:latin typeface="Arial"/>
                        </a:rPr>
                        <a:t>dữ</a:t>
                      </a:r>
                      <a:r>
                        <a:rPr lang="en-US" sz="3000" dirty="0">
                          <a:solidFill>
                            <a:srgbClr val="3B2F20"/>
                          </a:solidFill>
                          <a:latin typeface="Arial"/>
                        </a:rPr>
                        <a:t> </a:t>
                      </a:r>
                      <a:r>
                        <a:rPr lang="en-US" sz="3000" dirty="0" err="1">
                          <a:solidFill>
                            <a:srgbClr val="3B2F20"/>
                          </a:solidFill>
                          <a:latin typeface="Arial"/>
                        </a:rPr>
                        <a:t>liệu</a:t>
                      </a:r>
                      <a:endParaRPr lang="en-US" sz="1100" dirty="0"/>
                    </a:p>
                    <a:p>
                      <a:pPr>
                        <a:lnSpc>
                          <a:spcPts val="3600"/>
                        </a:lnSpc>
                      </a:pPr>
                      <a:r>
                        <a:rPr lang="en-US" sz="3000" dirty="0">
                          <a:solidFill>
                            <a:srgbClr val="3B2F20"/>
                          </a:solidFill>
                          <a:latin typeface="Arial"/>
                        </a:rPr>
                        <a:t>- </a:t>
                      </a:r>
                      <a:r>
                        <a:rPr lang="en-US" sz="3000" dirty="0" err="1">
                          <a:solidFill>
                            <a:srgbClr val="3B2F20"/>
                          </a:solidFill>
                          <a:latin typeface="Arial"/>
                        </a:rPr>
                        <a:t>Xử</a:t>
                      </a:r>
                      <a:r>
                        <a:rPr lang="en-US" sz="3000" dirty="0">
                          <a:solidFill>
                            <a:srgbClr val="3B2F20"/>
                          </a:solidFill>
                          <a:latin typeface="Arial"/>
                        </a:rPr>
                        <a:t> </a:t>
                      </a:r>
                      <a:r>
                        <a:rPr lang="en-US" sz="3000" dirty="0" err="1">
                          <a:solidFill>
                            <a:srgbClr val="3B2F20"/>
                          </a:solidFill>
                          <a:latin typeface="Arial"/>
                        </a:rPr>
                        <a:t>lý</a:t>
                      </a:r>
                      <a:r>
                        <a:rPr lang="en-US" sz="3000" dirty="0">
                          <a:solidFill>
                            <a:srgbClr val="3B2F20"/>
                          </a:solidFill>
                          <a:latin typeface="Arial"/>
                        </a:rPr>
                        <a:t> </a:t>
                      </a:r>
                      <a:r>
                        <a:rPr lang="en-US" sz="3000" dirty="0" err="1">
                          <a:solidFill>
                            <a:srgbClr val="3B2F20"/>
                          </a:solidFill>
                          <a:latin typeface="Arial"/>
                        </a:rPr>
                        <a:t>các</a:t>
                      </a:r>
                      <a:r>
                        <a:rPr lang="en-US" sz="3000" dirty="0">
                          <a:solidFill>
                            <a:srgbClr val="3B2F20"/>
                          </a:solidFill>
                          <a:latin typeface="Arial"/>
                        </a:rPr>
                        <a:t> </a:t>
                      </a:r>
                      <a:r>
                        <a:rPr lang="en-US" sz="3000" dirty="0" err="1">
                          <a:solidFill>
                            <a:srgbClr val="3B2F20"/>
                          </a:solidFill>
                          <a:latin typeface="Arial"/>
                        </a:rPr>
                        <a:t>loại</a:t>
                      </a:r>
                      <a:r>
                        <a:rPr lang="en-US" sz="3000" dirty="0">
                          <a:solidFill>
                            <a:srgbClr val="3B2F20"/>
                          </a:solidFill>
                          <a:latin typeface="Arial"/>
                        </a:rPr>
                        <a:t> </a:t>
                      </a:r>
                      <a:r>
                        <a:rPr lang="en-US" sz="3000" dirty="0" err="1">
                          <a:solidFill>
                            <a:srgbClr val="3B2F20"/>
                          </a:solidFill>
                          <a:latin typeface="Arial"/>
                        </a:rPr>
                        <a:t>dữ</a:t>
                      </a:r>
                      <a:r>
                        <a:rPr lang="en-US" sz="3000" dirty="0">
                          <a:solidFill>
                            <a:srgbClr val="3B2F20"/>
                          </a:solidFill>
                          <a:latin typeface="Arial"/>
                        </a:rPr>
                        <a:t> </a:t>
                      </a:r>
                      <a:r>
                        <a:rPr lang="en-US" sz="3000" dirty="0" err="1">
                          <a:solidFill>
                            <a:srgbClr val="3B2F20"/>
                          </a:solidFill>
                          <a:latin typeface="Arial"/>
                        </a:rPr>
                        <a:t>liệu</a:t>
                      </a:r>
                      <a:endParaRPr lang="en-US" sz="3000" dirty="0">
                        <a:solidFill>
                          <a:srgbClr val="3B2F20"/>
                        </a:solidFill>
                        <a:latin typeface="Arial"/>
                      </a:endParaRPr>
                    </a:p>
                    <a:p>
                      <a:pPr>
                        <a:lnSpc>
                          <a:spcPts val="3600"/>
                        </a:lnSpc>
                      </a:pPr>
                      <a:r>
                        <a:rPr lang="en-US" sz="3000" dirty="0">
                          <a:solidFill>
                            <a:srgbClr val="3B2F20"/>
                          </a:solidFill>
                          <a:latin typeface="Arial"/>
                        </a:rPr>
                        <a:t>- </a:t>
                      </a:r>
                      <a:r>
                        <a:rPr lang="en-US" sz="3000" dirty="0" err="1">
                          <a:solidFill>
                            <a:srgbClr val="3B2F20"/>
                          </a:solidFill>
                          <a:latin typeface="Arial"/>
                        </a:rPr>
                        <a:t>Thiết</a:t>
                      </a:r>
                      <a:r>
                        <a:rPr lang="en-US" sz="3000" dirty="0">
                          <a:solidFill>
                            <a:srgbClr val="3B2F20"/>
                          </a:solidFill>
                          <a:latin typeface="Arial"/>
                        </a:rPr>
                        <a:t> </a:t>
                      </a:r>
                      <a:r>
                        <a:rPr lang="en-US" sz="3000" dirty="0" err="1">
                          <a:solidFill>
                            <a:srgbClr val="3B2F20"/>
                          </a:solidFill>
                          <a:latin typeface="Arial"/>
                        </a:rPr>
                        <a:t>lập</a:t>
                      </a:r>
                      <a:r>
                        <a:rPr lang="en-US" sz="3000" dirty="0">
                          <a:solidFill>
                            <a:srgbClr val="3B2F20"/>
                          </a:solidFill>
                          <a:latin typeface="Arial"/>
                        </a:rPr>
                        <a:t> </a:t>
                      </a:r>
                      <a:r>
                        <a:rPr lang="en-US" sz="3000" dirty="0" err="1">
                          <a:solidFill>
                            <a:srgbClr val="3B2F20"/>
                          </a:solidFill>
                          <a:latin typeface="Arial"/>
                        </a:rPr>
                        <a:t>thuộc</a:t>
                      </a:r>
                      <a:r>
                        <a:rPr lang="en-US" sz="3000" dirty="0">
                          <a:solidFill>
                            <a:srgbClr val="3B2F20"/>
                          </a:solidFill>
                          <a:latin typeface="Arial"/>
                        </a:rPr>
                        <a:t> </a:t>
                      </a:r>
                      <a:r>
                        <a:rPr lang="en-US" sz="3000" dirty="0" err="1">
                          <a:solidFill>
                            <a:srgbClr val="3B2F20"/>
                          </a:solidFill>
                          <a:latin typeface="Arial"/>
                        </a:rPr>
                        <a:t>tính</a:t>
                      </a:r>
                      <a:r>
                        <a:rPr lang="en-US" sz="3000" dirty="0">
                          <a:solidFill>
                            <a:srgbClr val="3B2F20"/>
                          </a:solidFill>
                          <a:latin typeface="Arial"/>
                        </a:rPr>
                        <a:t> CSV</a:t>
                      </a:r>
                    </a:p>
                    <a:p>
                      <a:pPr>
                        <a:lnSpc>
                          <a:spcPts val="3600"/>
                        </a:lnSpc>
                      </a:pPr>
                      <a:r>
                        <a:rPr lang="en-US" sz="3000" dirty="0">
                          <a:solidFill>
                            <a:srgbClr val="3B2F20"/>
                          </a:solidFill>
                          <a:latin typeface="Arial"/>
                        </a:rPr>
                        <a:t>- </a:t>
                      </a:r>
                      <a:r>
                        <a:rPr lang="en-US" sz="3000" dirty="0" err="1">
                          <a:solidFill>
                            <a:srgbClr val="3B2F20"/>
                          </a:solidFill>
                          <a:latin typeface="Arial"/>
                        </a:rPr>
                        <a:t>Tương</a:t>
                      </a:r>
                      <a:r>
                        <a:rPr lang="en-US" sz="3000" dirty="0">
                          <a:solidFill>
                            <a:srgbClr val="3B2F20"/>
                          </a:solidFill>
                          <a:latin typeface="Arial"/>
                        </a:rPr>
                        <a:t> </a:t>
                      </a:r>
                      <a:r>
                        <a:rPr lang="en-US" sz="3000" dirty="0" err="1">
                          <a:solidFill>
                            <a:srgbClr val="3B2F20"/>
                          </a:solidFill>
                          <a:latin typeface="Arial"/>
                        </a:rPr>
                        <a:t>tác</a:t>
                      </a:r>
                      <a:r>
                        <a:rPr lang="en-US" sz="3000" dirty="0">
                          <a:solidFill>
                            <a:srgbClr val="3B2F20"/>
                          </a:solidFill>
                          <a:latin typeface="Arial"/>
                        </a:rPr>
                        <a:t> </a:t>
                      </a:r>
                      <a:r>
                        <a:rPr lang="en-US" sz="3000" dirty="0" err="1">
                          <a:solidFill>
                            <a:srgbClr val="3B2F20"/>
                          </a:solidFill>
                          <a:latin typeface="Arial"/>
                        </a:rPr>
                        <a:t>với</a:t>
                      </a:r>
                      <a:r>
                        <a:rPr lang="en-US" sz="3000" dirty="0">
                          <a:solidFill>
                            <a:srgbClr val="3B2F20"/>
                          </a:solidFill>
                          <a:latin typeface="Arial"/>
                        </a:rPr>
                        <a:t> </a:t>
                      </a:r>
                      <a:r>
                        <a:rPr lang="en-US" sz="3000" dirty="0" err="1">
                          <a:solidFill>
                            <a:srgbClr val="3B2F20"/>
                          </a:solidFill>
                          <a:latin typeface="Arial"/>
                        </a:rPr>
                        <a:t>dữ</a:t>
                      </a:r>
                      <a:r>
                        <a:rPr lang="en-US" sz="3000" dirty="0">
                          <a:solidFill>
                            <a:srgbClr val="3B2F20"/>
                          </a:solidFill>
                          <a:latin typeface="Arial"/>
                        </a:rPr>
                        <a:t> </a:t>
                      </a:r>
                      <a:r>
                        <a:rPr lang="en-US" sz="3000" dirty="0" err="1">
                          <a:solidFill>
                            <a:srgbClr val="3B2F20"/>
                          </a:solidFill>
                          <a:latin typeface="Arial"/>
                        </a:rPr>
                        <a:t>liệu</a:t>
                      </a:r>
                      <a:r>
                        <a:rPr lang="en-US" sz="3000" dirty="0">
                          <a:solidFill>
                            <a:srgbClr val="3B2F20"/>
                          </a:solidFill>
                          <a:latin typeface="Arial"/>
                        </a:rPr>
                        <a:t> </a:t>
                      </a:r>
                      <a:r>
                        <a:rPr lang="en-US" sz="3000" dirty="0" err="1">
                          <a:solidFill>
                            <a:srgbClr val="3B2F20"/>
                          </a:solidFill>
                          <a:latin typeface="Arial"/>
                        </a:rPr>
                        <a:t>bảng</a:t>
                      </a:r>
                      <a:endParaRPr lang="en-US" sz="3000" dirty="0">
                        <a:solidFill>
                          <a:srgbClr val="3B2F20"/>
                        </a:solidFill>
                        <a:latin typeface="Arial"/>
                      </a:endParaRPr>
                    </a:p>
                  </a:txBody>
                  <a:tcPr marL="91450" marR="91450" marT="91450" marB="9145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C4B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AutoShape 4"/>
          <p:cNvSpPr/>
          <p:nvPr/>
        </p:nvSpPr>
        <p:spPr>
          <a:xfrm rot="9445">
            <a:off x="-49402" y="2556741"/>
            <a:ext cx="17332547" cy="0"/>
          </a:xfrm>
          <a:prstGeom prst="line">
            <a:avLst/>
          </a:prstGeom>
          <a:ln w="38100" cap="rnd">
            <a:solidFill>
              <a:srgbClr val="3B2F2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AutoShape 5"/>
          <p:cNvSpPr/>
          <p:nvPr/>
        </p:nvSpPr>
        <p:spPr>
          <a:xfrm rot="25851">
            <a:off x="14586348" y="9509288"/>
            <a:ext cx="6333197" cy="0"/>
          </a:xfrm>
          <a:prstGeom prst="line">
            <a:avLst/>
          </a:prstGeom>
          <a:ln w="38100" cap="rnd">
            <a:solidFill>
              <a:srgbClr val="3B2F2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Freeform 6"/>
          <p:cNvSpPr/>
          <p:nvPr/>
        </p:nvSpPr>
        <p:spPr>
          <a:xfrm>
            <a:off x="202253" y="3577931"/>
            <a:ext cx="3058567" cy="2705496"/>
          </a:xfrm>
          <a:custGeom>
            <a:avLst/>
            <a:gdLst/>
            <a:ahLst/>
            <a:cxnLst/>
            <a:rect l="l" t="t" r="r" b="b"/>
            <a:pathLst>
              <a:path w="3058567" h="2705496">
                <a:moveTo>
                  <a:pt x="0" y="0"/>
                </a:moveTo>
                <a:lnTo>
                  <a:pt x="3058566" y="0"/>
                </a:lnTo>
                <a:lnTo>
                  <a:pt x="3058566" y="2705497"/>
                </a:lnTo>
                <a:lnTo>
                  <a:pt x="0" y="270549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97606" r="-197682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5176028" y="847725"/>
            <a:ext cx="3625975" cy="1323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800"/>
              </a:lnSpc>
            </a:pPr>
            <a:r>
              <a:rPr lang="en-US" sz="7500" dirty="0" err="1">
                <a:solidFill>
                  <a:srgbClr val="3B2F20"/>
                </a:solidFill>
                <a:latin typeface="Montserrat"/>
              </a:rPr>
              <a:t>Tkinter</a:t>
            </a:r>
            <a:endParaRPr lang="en-US" sz="7500" dirty="0">
              <a:solidFill>
                <a:srgbClr val="3B2F20"/>
              </a:solidFill>
              <a:latin typeface="Montserrat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2241255" y="847725"/>
            <a:ext cx="2609473" cy="1323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800"/>
              </a:lnSpc>
            </a:pPr>
            <a:r>
              <a:rPr lang="en-US" sz="7500" dirty="0">
                <a:solidFill>
                  <a:srgbClr val="3B2F20"/>
                </a:solidFill>
                <a:latin typeface="Montserrat"/>
              </a:rPr>
              <a:t>CSV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07203" y="3697764"/>
            <a:ext cx="2391861" cy="21762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784"/>
              </a:lnSpc>
            </a:pPr>
            <a:r>
              <a:rPr lang="en-US" sz="6100" dirty="0" err="1">
                <a:solidFill>
                  <a:srgbClr val="3B2F20"/>
                </a:solidFill>
                <a:latin typeface="Montserrat"/>
              </a:rPr>
              <a:t>Khái</a:t>
            </a:r>
            <a:r>
              <a:rPr lang="en-US" sz="6100" dirty="0">
                <a:solidFill>
                  <a:srgbClr val="3B2F20"/>
                </a:solidFill>
                <a:latin typeface="Montserrat"/>
              </a:rPr>
              <a:t> </a:t>
            </a:r>
            <a:r>
              <a:rPr lang="en-US" sz="6100" dirty="0" err="1">
                <a:solidFill>
                  <a:srgbClr val="3B2F20"/>
                </a:solidFill>
                <a:latin typeface="Montserrat"/>
              </a:rPr>
              <a:t>niệm</a:t>
            </a:r>
            <a:endParaRPr lang="en-US" sz="6100" dirty="0">
              <a:solidFill>
                <a:srgbClr val="3B2F20"/>
              </a:solidFill>
              <a:latin typeface="Montserrat"/>
            </a:endParaRPr>
          </a:p>
        </p:txBody>
      </p:sp>
      <p:sp>
        <p:nvSpPr>
          <p:cNvPr id="10" name="Freeform 10"/>
          <p:cNvSpPr/>
          <p:nvPr/>
        </p:nvSpPr>
        <p:spPr>
          <a:xfrm>
            <a:off x="202253" y="6552804"/>
            <a:ext cx="3058567" cy="2705496"/>
          </a:xfrm>
          <a:custGeom>
            <a:avLst/>
            <a:gdLst/>
            <a:ahLst/>
            <a:cxnLst/>
            <a:rect l="l" t="t" r="r" b="b"/>
            <a:pathLst>
              <a:path w="3058567" h="2705496">
                <a:moveTo>
                  <a:pt x="0" y="0"/>
                </a:moveTo>
                <a:lnTo>
                  <a:pt x="3058566" y="0"/>
                </a:lnTo>
                <a:lnTo>
                  <a:pt x="3058566" y="2705496"/>
                </a:lnTo>
                <a:lnTo>
                  <a:pt x="0" y="270549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97606" r="-197682"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535606" y="6750741"/>
            <a:ext cx="2391861" cy="21762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784"/>
              </a:lnSpc>
            </a:pPr>
            <a:r>
              <a:rPr lang="en-US" sz="6100" dirty="0" err="1">
                <a:solidFill>
                  <a:srgbClr val="3B2F20"/>
                </a:solidFill>
                <a:latin typeface="Montserrat"/>
              </a:rPr>
              <a:t>Chức</a:t>
            </a:r>
            <a:r>
              <a:rPr lang="en-US" sz="6100" dirty="0">
                <a:solidFill>
                  <a:srgbClr val="3B2F20"/>
                </a:solidFill>
                <a:latin typeface="Montserrat"/>
              </a:rPr>
              <a:t> </a:t>
            </a:r>
            <a:r>
              <a:rPr lang="en-US" sz="6100" dirty="0" err="1">
                <a:solidFill>
                  <a:srgbClr val="3B2F20"/>
                </a:solidFill>
                <a:latin typeface="Montserrat"/>
              </a:rPr>
              <a:t>năng</a:t>
            </a:r>
            <a:endParaRPr lang="en-US" sz="6100" dirty="0">
              <a:solidFill>
                <a:srgbClr val="3B2F20"/>
              </a:solidFill>
              <a:latin typeface="Montserra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1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1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166</TotalTime>
  <Words>766</Words>
  <Application>Microsoft Office PowerPoint</Application>
  <PresentationFormat>Custom</PresentationFormat>
  <Paragraphs>122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Calibri</vt:lpstr>
      <vt:lpstr>Montserrat Bold</vt:lpstr>
      <vt:lpstr>Montserrat</vt:lpstr>
      <vt:lpstr>Cabin</vt:lpstr>
      <vt:lpstr>Arial</vt:lpstr>
      <vt:lpstr>Cabin Bold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Beige Minimalistic Floral Pretty Portfolio Presentation.pptx</dc:title>
  <cp:lastModifiedBy>thu phuong</cp:lastModifiedBy>
  <cp:revision>16</cp:revision>
  <dcterms:created xsi:type="dcterms:W3CDTF">2006-08-16T00:00:00Z</dcterms:created>
  <dcterms:modified xsi:type="dcterms:W3CDTF">2023-12-27T18:06:44Z</dcterms:modified>
  <dc:identifier>DAF4JsqX3dI</dc:identifier>
</cp:coreProperties>
</file>